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9" r:id="rId4"/>
    <p:sldId id="261" r:id="rId5"/>
    <p:sldId id="262" r:id="rId6"/>
    <p:sldId id="272" r:id="rId7"/>
    <p:sldId id="264" r:id="rId8"/>
    <p:sldId id="263" r:id="rId9"/>
    <p:sldId id="266" r:id="rId10"/>
    <p:sldId id="267" r:id="rId11"/>
    <p:sldId id="268" r:id="rId12"/>
    <p:sldId id="273" r:id="rId13"/>
    <p:sldId id="269" r:id="rId14"/>
    <p:sldId id="270" r:id="rId15"/>
    <p:sldId id="274" r:id="rId16"/>
    <p:sldId id="275" r:id="rId17"/>
    <p:sldId id="276" r:id="rId18"/>
    <p:sldId id="279" r:id="rId19"/>
    <p:sldId id="280" r:id="rId20"/>
    <p:sldId id="281"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A809674E-5D57-4101-9B63-669E603D6D24}">
          <p14:sldIdLst>
            <p14:sldId id="256"/>
            <p14:sldId id="260"/>
            <p14:sldId id="259"/>
            <p14:sldId id="261"/>
            <p14:sldId id="262"/>
            <p14:sldId id="272"/>
            <p14:sldId id="264"/>
            <p14:sldId id="263"/>
            <p14:sldId id="266"/>
            <p14:sldId id="267"/>
            <p14:sldId id="268"/>
            <p14:sldId id="273"/>
            <p14:sldId id="269"/>
            <p14:sldId id="270"/>
            <p14:sldId id="274"/>
          </p14:sldIdLst>
        </p14:section>
        <p14:section name="Раздел без заголовка" id="{F55BA3C3-71E6-440B-B041-BAC5D6EBF869}">
          <p14:sldIdLst>
            <p14:sldId id="275"/>
            <p14:sldId id="276"/>
            <p14:sldId id="279"/>
            <p14:sldId id="280"/>
            <p14:sldId id="28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99CCFF"/>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09.01.2026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09.01.2026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09.01.2026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09.01.2026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09.01.2026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09.01.2026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09.01.2026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09.01.2026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9"/>
            <a:ext cx="7772400" cy="1224136"/>
          </a:xfrm>
        </p:spPr>
        <p:txBody>
          <a:bodyPr/>
          <a:lstStyle/>
          <a:p>
            <a:r>
              <a:rPr lang="ru-RU" b="1" dirty="0" smtClean="0">
                <a:solidFill>
                  <a:schemeClr val="accent2">
                    <a:lumMod val="75000"/>
                  </a:schemeClr>
                </a:solidFill>
                <a:latin typeface="Monotype Corsiva" pitchFamily="66" charset="0"/>
              </a:rPr>
              <a:t>Урок в соответствии с ФГОС</a:t>
            </a:r>
            <a:endParaRPr lang="ru-RU" b="1" dirty="0">
              <a:solidFill>
                <a:schemeClr val="accent2">
                  <a:lumMod val="75000"/>
                </a:schemeClr>
              </a:solidFill>
              <a:latin typeface="Monotype Corsiva" pitchFamily="66" charset="0"/>
            </a:endParaRPr>
          </a:p>
        </p:txBody>
      </p:sp>
      <p:sp>
        <p:nvSpPr>
          <p:cNvPr id="3" name="Подзаголовок 2"/>
          <p:cNvSpPr>
            <a:spLocks noGrp="1"/>
          </p:cNvSpPr>
          <p:nvPr>
            <p:ph type="subTitle" idx="1"/>
          </p:nvPr>
        </p:nvSpPr>
        <p:spPr>
          <a:xfrm>
            <a:off x="2339752" y="4653136"/>
            <a:ext cx="6400800" cy="1752600"/>
          </a:xfrm>
        </p:spPr>
        <p:txBody>
          <a:bodyPr/>
          <a:lstStyle/>
          <a:p>
            <a:endParaRPr lang="ru-RU" dirty="0" smtClean="0"/>
          </a:p>
          <a:p>
            <a:pPr algn="r"/>
            <a:r>
              <a:rPr lang="ru-RU" dirty="0" smtClean="0">
                <a:solidFill>
                  <a:schemeClr val="accent2">
                    <a:lumMod val="50000"/>
                  </a:schemeClr>
                </a:solidFill>
                <a:latin typeface="Monotype Corsiva" pitchFamily="66" charset="0"/>
              </a:rPr>
              <a:t>Николаева Г.В., </a:t>
            </a:r>
            <a:r>
              <a:rPr lang="ru-RU" dirty="0">
                <a:solidFill>
                  <a:schemeClr val="accent2">
                    <a:lumMod val="50000"/>
                  </a:schemeClr>
                </a:solidFill>
                <a:latin typeface="Monotype Corsiva" pitchFamily="66" charset="0"/>
              </a:rPr>
              <a:t>с</a:t>
            </a:r>
            <a:r>
              <a:rPr lang="ru-RU" dirty="0" smtClean="0">
                <a:solidFill>
                  <a:schemeClr val="accent2">
                    <a:lumMod val="50000"/>
                  </a:schemeClr>
                </a:solidFill>
                <a:latin typeface="Monotype Corsiva" pitchFamily="66" charset="0"/>
              </a:rPr>
              <a:t>т. методист</a:t>
            </a:r>
            <a:endParaRPr lang="ru-RU" dirty="0">
              <a:solidFill>
                <a:schemeClr val="accent2">
                  <a:lumMod val="50000"/>
                </a:schemeClr>
              </a:solidFill>
              <a:latin typeface="Monotype Corsiva" pitchFamily="66" charset="0"/>
            </a:endParaRPr>
          </a:p>
        </p:txBody>
      </p:sp>
      <p:pic>
        <p:nvPicPr>
          <p:cNvPr id="4" name="Рисунок 3"/>
          <p:cNvPicPr/>
          <p:nvPr/>
        </p:nvPicPr>
        <p:blipFill>
          <a:blip r:embed="rId2"/>
          <a:stretch>
            <a:fillRect/>
          </a:stretch>
        </p:blipFill>
        <p:spPr>
          <a:xfrm>
            <a:off x="611560" y="1988840"/>
            <a:ext cx="2806700" cy="2291080"/>
          </a:xfrm>
          <a:prstGeom prst="rect">
            <a:avLst/>
          </a:prstGeom>
        </p:spPr>
      </p:pic>
      <p:sp>
        <p:nvSpPr>
          <p:cNvPr id="5" name="Прямоугольник 4"/>
          <p:cNvSpPr/>
          <p:nvPr/>
        </p:nvSpPr>
        <p:spPr>
          <a:xfrm>
            <a:off x="4211960" y="2276872"/>
            <a:ext cx="4320480" cy="14401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latin typeface="Times New Roman" pitchFamily="18" charset="0"/>
                <a:cs typeface="Times New Roman" pitchFamily="18" charset="0"/>
              </a:rPr>
              <a:t>Урок – это форма организации </a:t>
            </a:r>
            <a:r>
              <a:rPr lang="ru-RU" dirty="0" smtClean="0">
                <a:solidFill>
                  <a:schemeClr val="tx1"/>
                </a:solidFill>
                <a:latin typeface="Times New Roman" pitchFamily="18" charset="0"/>
                <a:cs typeface="Times New Roman" pitchFamily="18" charset="0"/>
              </a:rPr>
              <a:t>образовательного </a:t>
            </a:r>
            <a:r>
              <a:rPr lang="ru-RU" dirty="0">
                <a:solidFill>
                  <a:schemeClr val="tx1"/>
                </a:solidFill>
                <a:latin typeface="Times New Roman" pitchFamily="18" charset="0"/>
                <a:cs typeface="Times New Roman" pitchFamily="18" charset="0"/>
              </a:rPr>
              <a:t>процесса в </a:t>
            </a:r>
            <a:r>
              <a:rPr lang="ru-RU" dirty="0" smtClean="0">
                <a:solidFill>
                  <a:schemeClr val="tx1"/>
                </a:solidFill>
                <a:latin typeface="Times New Roman" pitchFamily="18" charset="0"/>
                <a:cs typeface="Times New Roman" pitchFamily="18" charset="0"/>
              </a:rPr>
              <a:t>рамках </a:t>
            </a:r>
            <a:r>
              <a:rPr lang="ru-RU" dirty="0">
                <a:solidFill>
                  <a:schemeClr val="tx1"/>
                </a:solidFill>
                <a:latin typeface="Times New Roman" pitchFamily="18" charset="0"/>
                <a:cs typeface="Times New Roman" pitchFamily="18" charset="0"/>
              </a:rPr>
              <a:t>классно-урочной системы (Российская педагогическая энциклопедия) </a:t>
            </a:r>
            <a:endParaRPr lang="ru-RU" dirty="0">
              <a:solidFill>
                <a:schemeClr val="tx1"/>
              </a:solidFill>
            </a:endParaRPr>
          </a:p>
        </p:txBody>
      </p:sp>
    </p:spTree>
    <p:extLst>
      <p:ext uri="{BB962C8B-B14F-4D97-AF65-F5344CB8AC3E}">
        <p14:creationId xmlns:p14="http://schemas.microsoft.com/office/powerpoint/2010/main" val="89310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Picture backgroun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7624" y="417307"/>
            <a:ext cx="7056784" cy="5429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5919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0844" y="404664"/>
            <a:ext cx="7632848" cy="1200329"/>
          </a:xfrm>
          <a:prstGeom prst="rect">
            <a:avLst/>
          </a:prstGeom>
          <a:solidFill>
            <a:schemeClr val="bg1">
              <a:lumMod val="95000"/>
            </a:schemeClr>
          </a:solidFill>
          <a:ln w="1905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r>
              <a:rPr lang="ru-RU" dirty="0">
                <a:latin typeface="Times New Roman" pitchFamily="18" charset="0"/>
                <a:cs typeface="Times New Roman" pitchFamily="18" charset="0"/>
              </a:rPr>
              <a:t>Приказ </a:t>
            </a:r>
            <a:r>
              <a:rPr lang="ru-RU" dirty="0" err="1" smtClean="0">
                <a:latin typeface="Times New Roman" pitchFamily="18" charset="0"/>
                <a:cs typeface="Times New Roman" pitchFamily="18" charset="0"/>
              </a:rPr>
              <a:t>Минпросвещения</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России </a:t>
            </a:r>
            <a:r>
              <a:rPr lang="ru-RU" dirty="0" smtClean="0">
                <a:latin typeface="Times New Roman" pitchFamily="18" charset="0"/>
                <a:cs typeface="Times New Roman" pitchFamily="18" charset="0"/>
              </a:rPr>
              <a:t>от 09.10.2024  </a:t>
            </a:r>
            <a:r>
              <a:rPr lang="ru-RU" dirty="0" smtClean="0">
                <a:effectLst>
                  <a:outerShdw blurRad="38100" dist="38100" dir="2700000" algn="tl">
                    <a:srgbClr val="000000">
                      <a:alpha val="43137"/>
                    </a:srgbClr>
                  </a:outerShdw>
                </a:effectLst>
                <a:latin typeface="Times New Roman" pitchFamily="18" charset="0"/>
                <a:cs typeface="Times New Roman" pitchFamily="18" charset="0"/>
              </a:rPr>
              <a:t>№704 </a:t>
            </a:r>
          </a:p>
          <a:p>
            <a:pPr algn="ctr"/>
            <a:r>
              <a:rPr lang="ru-RU" dirty="0" smtClean="0">
                <a:latin typeface="Times New Roman" pitchFamily="18" charset="0"/>
                <a:cs typeface="Times New Roman" pitchFamily="18" charset="0"/>
              </a:rPr>
              <a:t>«О </a:t>
            </a:r>
            <a:r>
              <a:rPr lang="ru-RU" dirty="0">
                <a:latin typeface="Times New Roman" pitchFamily="18" charset="0"/>
                <a:cs typeface="Times New Roman" pitchFamily="18" charset="0"/>
              </a:rPr>
              <a:t>внесении изменений </a:t>
            </a:r>
            <a:r>
              <a:rPr lang="ru-RU" dirty="0" smtClean="0">
                <a:latin typeface="Times New Roman" pitchFamily="18" charset="0"/>
                <a:cs typeface="Times New Roman" pitchFamily="18" charset="0"/>
              </a:rPr>
              <a:t>в </a:t>
            </a:r>
            <a:r>
              <a:rPr lang="ru-RU" dirty="0">
                <a:latin typeface="Times New Roman" pitchFamily="18" charset="0"/>
                <a:cs typeface="Times New Roman" pitchFamily="18" charset="0"/>
              </a:rPr>
              <a:t>некоторые приказы </a:t>
            </a:r>
            <a:endParaRPr lang="ru-RU" dirty="0" smtClean="0">
              <a:latin typeface="Times New Roman" pitchFamily="18" charset="0"/>
              <a:cs typeface="Times New Roman" pitchFamily="18" charset="0"/>
            </a:endParaRPr>
          </a:p>
          <a:p>
            <a:pPr algn="ctr"/>
            <a:r>
              <a:rPr lang="ru-RU" dirty="0" smtClean="0">
                <a:latin typeface="Times New Roman" pitchFamily="18" charset="0"/>
                <a:cs typeface="Times New Roman" pitchFamily="18" charset="0"/>
              </a:rPr>
              <a:t>Министерства </a:t>
            </a:r>
            <a:r>
              <a:rPr lang="ru-RU" dirty="0">
                <a:latin typeface="Times New Roman" pitchFamily="18" charset="0"/>
                <a:cs typeface="Times New Roman" pitchFamily="18" charset="0"/>
              </a:rPr>
              <a:t>просвещения Российской Федерации, </a:t>
            </a:r>
            <a:endParaRPr lang="ru-RU" dirty="0" smtClean="0">
              <a:latin typeface="Times New Roman" pitchFamily="18" charset="0"/>
              <a:cs typeface="Times New Roman" pitchFamily="18" charset="0"/>
            </a:endParaRPr>
          </a:p>
          <a:p>
            <a:pPr algn="ctr"/>
            <a:r>
              <a:rPr lang="ru-RU" dirty="0" smtClean="0">
                <a:latin typeface="Times New Roman" pitchFamily="18" charset="0"/>
                <a:cs typeface="Times New Roman" pitchFamily="18" charset="0"/>
              </a:rPr>
              <a:t>касающиеся </a:t>
            </a:r>
            <a:r>
              <a:rPr lang="ru-RU" dirty="0">
                <a:latin typeface="Times New Roman" pitchFamily="18" charset="0"/>
                <a:cs typeface="Times New Roman" pitchFamily="18" charset="0"/>
              </a:rPr>
              <a:t>федеральных образовательных программ </a:t>
            </a:r>
            <a:r>
              <a:rPr lang="ru-RU" dirty="0" smtClean="0">
                <a:latin typeface="Times New Roman" pitchFamily="18" charset="0"/>
                <a:cs typeface="Times New Roman" pitchFamily="18" charset="0"/>
              </a:rPr>
              <a:t>НОО, ООО, СОО»</a:t>
            </a:r>
          </a:p>
        </p:txBody>
      </p:sp>
      <p:sp>
        <p:nvSpPr>
          <p:cNvPr id="4" name="Прямоугольник 3"/>
          <p:cNvSpPr/>
          <p:nvPr/>
        </p:nvSpPr>
        <p:spPr>
          <a:xfrm>
            <a:off x="950235" y="1844824"/>
            <a:ext cx="7632849" cy="10801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a:solidFill>
                  <a:schemeClr val="tx1"/>
                </a:solidFill>
                <a:latin typeface="Times New Roman" pitchFamily="18" charset="0"/>
                <a:cs typeface="Times New Roman" pitchFamily="18" charset="0"/>
              </a:rPr>
              <a:t>Вступил в </a:t>
            </a:r>
            <a:r>
              <a:rPr lang="ru-RU" sz="1600" dirty="0" smtClean="0">
                <a:solidFill>
                  <a:schemeClr val="tx1"/>
                </a:solidFill>
                <a:latin typeface="Times New Roman" pitchFamily="18" charset="0"/>
                <a:cs typeface="Times New Roman" pitchFamily="18" charset="0"/>
              </a:rPr>
              <a:t>силу 1.09.2025 г. </a:t>
            </a:r>
            <a:r>
              <a:rPr lang="ru-RU" sz="1600" dirty="0">
                <a:solidFill>
                  <a:schemeClr val="tx1"/>
                </a:solidFill>
                <a:latin typeface="Times New Roman" pitchFamily="18" charset="0"/>
                <a:cs typeface="Times New Roman" pitchFamily="18" charset="0"/>
              </a:rPr>
              <a:t>за исключением Изменений (в части содержания обучения, предметных результатов, количества часов на изучение учебных предметов </a:t>
            </a:r>
            <a:r>
              <a:rPr lang="ru-RU" sz="1600" dirty="0" smtClean="0">
                <a:solidFill>
                  <a:schemeClr val="tx1"/>
                </a:solidFill>
                <a:latin typeface="Times New Roman" pitchFamily="18" charset="0"/>
                <a:cs typeface="Times New Roman" pitchFamily="18" charset="0"/>
              </a:rPr>
              <a:t>«История» </a:t>
            </a:r>
            <a:r>
              <a:rPr lang="ru-RU" sz="1600" dirty="0">
                <a:solidFill>
                  <a:schemeClr val="tx1"/>
                </a:solidFill>
                <a:latin typeface="Times New Roman" pitchFamily="18" charset="0"/>
                <a:cs typeface="Times New Roman" pitchFamily="18" charset="0"/>
              </a:rPr>
              <a:t>и </a:t>
            </a:r>
            <a:r>
              <a:rPr lang="ru-RU" sz="1600" dirty="0" smtClean="0">
                <a:solidFill>
                  <a:schemeClr val="tx1"/>
                </a:solidFill>
                <a:latin typeface="Times New Roman" pitchFamily="18" charset="0"/>
                <a:cs typeface="Times New Roman" pitchFamily="18" charset="0"/>
              </a:rPr>
              <a:t>«Обществознание» </a:t>
            </a:r>
            <a:r>
              <a:rPr lang="ru-RU" sz="1600" dirty="0">
                <a:solidFill>
                  <a:schemeClr val="tx1"/>
                </a:solidFill>
                <a:latin typeface="Times New Roman" pitchFamily="18" charset="0"/>
                <a:cs typeface="Times New Roman" pitchFamily="18" charset="0"/>
              </a:rPr>
              <a:t>в 8 и 9 классах), которые вступают в силу с </a:t>
            </a:r>
            <a:r>
              <a:rPr lang="ru-RU" sz="1600" dirty="0" smtClean="0">
                <a:solidFill>
                  <a:schemeClr val="tx1"/>
                </a:solidFill>
                <a:latin typeface="Times New Roman" pitchFamily="18" charset="0"/>
                <a:cs typeface="Times New Roman" pitchFamily="18" charset="0"/>
              </a:rPr>
              <a:t>1.09.2026 г. (подпункты </a:t>
            </a:r>
            <a:r>
              <a:rPr lang="ru-RU" sz="1600" dirty="0">
                <a:solidFill>
                  <a:schemeClr val="tx1"/>
                </a:solidFill>
                <a:latin typeface="Times New Roman" pitchFamily="18" charset="0"/>
                <a:cs typeface="Times New Roman" pitchFamily="18" charset="0"/>
              </a:rPr>
              <a:t>131, 132, 144 пункта </a:t>
            </a:r>
            <a:r>
              <a:rPr lang="ru-RU" sz="1600" smtClean="0">
                <a:solidFill>
                  <a:schemeClr val="tx1"/>
                </a:solidFill>
                <a:latin typeface="Times New Roman" pitchFamily="18" charset="0"/>
                <a:cs typeface="Times New Roman" pitchFamily="18" charset="0"/>
              </a:rPr>
              <a:t>1.)</a:t>
            </a:r>
            <a:endParaRPr lang="ru-RU" sz="1600" dirty="0">
              <a:solidFill>
                <a:schemeClr val="tx1"/>
              </a:solidFill>
              <a:latin typeface="Times New Roman" pitchFamily="18" charset="0"/>
              <a:cs typeface="Times New Roman" pitchFamily="18" charset="0"/>
            </a:endParaRPr>
          </a:p>
        </p:txBody>
      </p:sp>
      <p:sp>
        <p:nvSpPr>
          <p:cNvPr id="5" name="Прямоугольник 4"/>
          <p:cNvSpPr/>
          <p:nvPr/>
        </p:nvSpPr>
        <p:spPr>
          <a:xfrm>
            <a:off x="899592" y="3429000"/>
            <a:ext cx="7632848" cy="165618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latin typeface="Times New Roman" pitchFamily="18" charset="0"/>
                <a:cs typeface="Times New Roman" pitchFamily="18" charset="0"/>
              </a:rPr>
              <a:t>Основные акценты:</a:t>
            </a:r>
          </a:p>
          <a:p>
            <a:pPr marL="285750" indent="-285750">
              <a:buFont typeface="Wingdings" pitchFamily="2" charset="2"/>
              <a:buChar char="Ø"/>
            </a:pPr>
            <a:r>
              <a:rPr lang="ru-RU" sz="1600" dirty="0" smtClean="0">
                <a:solidFill>
                  <a:schemeClr val="tx1"/>
                </a:solidFill>
                <a:latin typeface="Times New Roman" pitchFamily="18" charset="0"/>
                <a:cs typeface="Times New Roman" pitchFamily="18" charset="0"/>
              </a:rPr>
              <a:t>принцип </a:t>
            </a:r>
            <a:r>
              <a:rPr lang="ru-RU" sz="1600" dirty="0">
                <a:solidFill>
                  <a:schemeClr val="tx1"/>
                </a:solidFill>
                <a:latin typeface="Times New Roman" pitchFamily="18" charset="0"/>
                <a:cs typeface="Times New Roman" pitchFamily="18" charset="0"/>
              </a:rPr>
              <a:t>здоровье сбережения: при организации образовательной деятельности не допускается использование технологий, которые могут нанести вред физическому и (или) психическому здоровью </a:t>
            </a:r>
            <a:r>
              <a:rPr lang="ru-RU" sz="1600" dirty="0" smtClean="0">
                <a:solidFill>
                  <a:schemeClr val="tx1"/>
                </a:solidFill>
                <a:latin typeface="Times New Roman" pitchFamily="18" charset="0"/>
                <a:cs typeface="Times New Roman" pitchFamily="18" charset="0"/>
              </a:rPr>
              <a:t>обучающихся;</a:t>
            </a:r>
          </a:p>
          <a:p>
            <a:pPr marL="285750" indent="-285750">
              <a:buFont typeface="Wingdings" pitchFamily="2" charset="2"/>
              <a:buChar char="Ø"/>
            </a:pPr>
            <a:r>
              <a:rPr lang="ru-RU" sz="1600" dirty="0" smtClean="0">
                <a:solidFill>
                  <a:schemeClr val="tx1"/>
                </a:solidFill>
                <a:latin typeface="Times New Roman" pitchFamily="18" charset="0"/>
                <a:cs typeface="Times New Roman" pitchFamily="18" charset="0"/>
              </a:rPr>
              <a:t>принцип </a:t>
            </a:r>
            <a:r>
              <a:rPr lang="ru-RU" sz="1600" dirty="0">
                <a:solidFill>
                  <a:schemeClr val="tx1"/>
                </a:solidFill>
                <a:latin typeface="Times New Roman" pitchFamily="18" charset="0"/>
                <a:cs typeface="Times New Roman" pitchFamily="18" charset="0"/>
              </a:rPr>
              <a:t>обеспечения санитарно-эпидемиологической безопасности обучающихся в соответствии с </a:t>
            </a:r>
            <a:r>
              <a:rPr lang="ru-RU" sz="1600" dirty="0" smtClean="0">
                <a:solidFill>
                  <a:schemeClr val="tx1"/>
                </a:solidFill>
                <a:latin typeface="Times New Roman" pitchFamily="18" charset="0"/>
                <a:cs typeface="Times New Roman" pitchFamily="18" charset="0"/>
              </a:rPr>
              <a:t>Санитарно-эпидемиологическими требованиями</a:t>
            </a:r>
            <a:endParaRPr lang="ru-RU" sz="1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065781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499992" y="491073"/>
            <a:ext cx="3816424" cy="1077218"/>
          </a:xfrm>
          <a:prstGeom prst="rect">
            <a:avLst/>
          </a:prstGeom>
        </p:spPr>
        <p:txBody>
          <a:bodyPr wrap="square">
            <a:spAutoFit/>
          </a:bodyPr>
          <a:lstStyle/>
          <a:p>
            <a:r>
              <a:rPr lang="ru-RU" sz="1600" dirty="0">
                <a:latin typeface="Times New Roman" pitchFamily="18" charset="0"/>
                <a:cs typeface="Times New Roman" pitchFamily="18" charset="0"/>
              </a:rPr>
              <a:t>СанПиН 1.2.3685-21 «Гигиенические нормативы и требования к обеспечению безопасности и (или) безвредности для человека факторов среды обитания</a:t>
            </a:r>
            <a:r>
              <a:rPr lang="ru-RU" sz="1600" dirty="0" smtClean="0">
                <a:latin typeface="Times New Roman" pitchFamily="18" charset="0"/>
                <a:cs typeface="Times New Roman" pitchFamily="18" charset="0"/>
              </a:rPr>
              <a:t>»</a:t>
            </a:r>
            <a:endParaRPr lang="ru-RU" sz="16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035872856"/>
              </p:ext>
            </p:extLst>
          </p:nvPr>
        </p:nvGraphicFramePr>
        <p:xfrm>
          <a:off x="1187624" y="1844824"/>
          <a:ext cx="7200800" cy="3974832"/>
        </p:xfrm>
        <a:graphic>
          <a:graphicData uri="http://schemas.openxmlformats.org/drawingml/2006/table">
            <a:tbl>
              <a:tblPr firstRow="1" bandRow="1">
                <a:tableStyleId>{5C22544A-7EE6-4342-B048-85BDC9FD1C3A}</a:tableStyleId>
              </a:tblPr>
              <a:tblGrid>
                <a:gridCol w="3168352"/>
                <a:gridCol w="2232248"/>
                <a:gridCol w="1800200"/>
              </a:tblGrid>
              <a:tr h="496854">
                <a:tc rowSpan="2">
                  <a:txBody>
                    <a:bodyPr/>
                    <a:lstStyle/>
                    <a:p>
                      <a:r>
                        <a:rPr lang="ru-RU" sz="1600" b="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Количество видов учебной деятельности на занятии</a:t>
                      </a:r>
                      <a:endParaRPr lang="ru-RU" sz="1600" b="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600" b="0" dirty="0" smtClean="0">
                          <a:solidFill>
                            <a:schemeClr val="tx1"/>
                          </a:solidFill>
                          <a:latin typeface="Times New Roman" pitchFamily="18" charset="0"/>
                          <a:cs typeface="Times New Roman" pitchFamily="18" charset="0"/>
                        </a:rPr>
                        <a:t>1 – 4 классы</a:t>
                      </a:r>
                      <a:endParaRPr lang="ru-RU" sz="16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600" b="0" dirty="0" smtClean="0">
                          <a:solidFill>
                            <a:schemeClr val="tx1"/>
                          </a:solidFill>
                          <a:latin typeface="Times New Roman" pitchFamily="18" charset="0"/>
                          <a:cs typeface="Times New Roman" pitchFamily="18" charset="0"/>
                        </a:rPr>
                        <a:t>3 – 7 </a:t>
                      </a:r>
                      <a:endParaRPr lang="ru-RU" sz="16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96854">
                <a:tc vMerge="1">
                  <a:txBody>
                    <a:bodyPr/>
                    <a:lstStyle/>
                    <a:p>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600" dirty="0" smtClean="0">
                          <a:solidFill>
                            <a:schemeClr val="tx1"/>
                          </a:solidFill>
                          <a:latin typeface="Times New Roman" pitchFamily="18" charset="0"/>
                          <a:cs typeface="Times New Roman" pitchFamily="18" charset="0"/>
                        </a:rPr>
                        <a:t>5 – 11</a:t>
                      </a:r>
                      <a:r>
                        <a:rPr lang="ru-RU" sz="1600" baseline="0" dirty="0" smtClean="0">
                          <a:solidFill>
                            <a:schemeClr val="tx1"/>
                          </a:solidFill>
                          <a:latin typeface="Times New Roman" pitchFamily="18" charset="0"/>
                          <a:cs typeface="Times New Roman" pitchFamily="18" charset="0"/>
                        </a:rPr>
                        <a:t> классы</a:t>
                      </a:r>
                      <a:endParaRPr lang="ru-RU" sz="16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600" dirty="0" smtClean="0">
                          <a:solidFill>
                            <a:schemeClr val="tx1"/>
                          </a:solidFill>
                          <a:latin typeface="Times New Roman" pitchFamily="18" charset="0"/>
                          <a:cs typeface="Times New Roman" pitchFamily="18" charset="0"/>
                        </a:rPr>
                        <a:t>5 – 7 </a:t>
                      </a:r>
                      <a:endParaRPr lang="ru-RU" sz="16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96854">
                <a:tc rowSpan="3">
                  <a:txBody>
                    <a:bodyPr/>
                    <a:lstStyle/>
                    <a:p>
                      <a:r>
                        <a:rPr lang="ru-RU" sz="16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Продолжительность</a:t>
                      </a:r>
                      <a:r>
                        <a:rPr lang="ru-RU" sz="1600" baseline="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одного вида учебной деятельности, мин.</a:t>
                      </a:r>
                      <a:endParaRPr lang="ru-RU" sz="16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600" dirty="0" smtClean="0">
                          <a:solidFill>
                            <a:schemeClr val="tx1"/>
                          </a:solidFill>
                          <a:latin typeface="Times New Roman" pitchFamily="18" charset="0"/>
                          <a:cs typeface="Times New Roman" pitchFamily="18" charset="0"/>
                        </a:rPr>
                        <a:t>1 – 4 классы</a:t>
                      </a:r>
                      <a:endParaRPr lang="ru-RU" sz="16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600" dirty="0" smtClean="0">
                          <a:solidFill>
                            <a:schemeClr val="tx1"/>
                          </a:solidFill>
                          <a:latin typeface="Times New Roman" pitchFamily="18" charset="0"/>
                          <a:cs typeface="Times New Roman" pitchFamily="18" charset="0"/>
                        </a:rPr>
                        <a:t>5 – 7 </a:t>
                      </a:r>
                      <a:endParaRPr lang="ru-RU" sz="16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96854">
                <a:tc vMerge="1">
                  <a:txBody>
                    <a:bodyPr/>
                    <a:lstStyle/>
                    <a:p>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600" dirty="0" smtClean="0">
                          <a:solidFill>
                            <a:schemeClr val="tx1"/>
                          </a:solidFill>
                          <a:latin typeface="Times New Roman" pitchFamily="18" charset="0"/>
                          <a:cs typeface="Times New Roman" pitchFamily="18" charset="0"/>
                        </a:rPr>
                        <a:t>5 – 9 классы</a:t>
                      </a:r>
                      <a:endParaRPr lang="ru-RU" sz="16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600" dirty="0" smtClean="0">
                          <a:solidFill>
                            <a:schemeClr val="tx1"/>
                          </a:solidFill>
                          <a:latin typeface="Times New Roman" pitchFamily="18" charset="0"/>
                          <a:cs typeface="Times New Roman" pitchFamily="18" charset="0"/>
                        </a:rPr>
                        <a:t>7 – 10 </a:t>
                      </a:r>
                      <a:endParaRPr lang="ru-RU" sz="16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96854">
                <a:tc vMerge="1">
                  <a:txBody>
                    <a:bodyPr/>
                    <a:lstStyle/>
                    <a:p>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600" dirty="0" smtClean="0">
                          <a:solidFill>
                            <a:schemeClr val="tx1"/>
                          </a:solidFill>
                          <a:latin typeface="Times New Roman" pitchFamily="18" charset="0"/>
                          <a:cs typeface="Times New Roman" pitchFamily="18" charset="0"/>
                        </a:rPr>
                        <a:t>10 – 11 классы</a:t>
                      </a:r>
                      <a:endParaRPr lang="ru-RU" sz="16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600" dirty="0" smtClean="0">
                          <a:solidFill>
                            <a:schemeClr val="tx1"/>
                          </a:solidFill>
                          <a:latin typeface="Times New Roman" pitchFamily="18" charset="0"/>
                          <a:cs typeface="Times New Roman" pitchFamily="18" charset="0"/>
                        </a:rPr>
                        <a:t>7 – 10 </a:t>
                      </a:r>
                      <a:endParaRPr lang="ru-RU" sz="16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96854">
                <a:tc rowSpan="3">
                  <a:txBody>
                    <a:bodyPr/>
                    <a:lstStyle/>
                    <a:p>
                      <a:r>
                        <a:rPr lang="ru-RU" sz="16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Плотность урока (отношение времени, затраченного на учебную деятельность, к общему времени),</a:t>
                      </a:r>
                      <a:r>
                        <a:rPr lang="ru-RU" sz="1600" baseline="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endParaRPr lang="ru-RU" sz="16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600" dirty="0" smtClean="0">
                          <a:solidFill>
                            <a:schemeClr val="tx1"/>
                          </a:solidFill>
                          <a:latin typeface="Times New Roman" pitchFamily="18" charset="0"/>
                          <a:cs typeface="Times New Roman" pitchFamily="18" charset="0"/>
                        </a:rPr>
                        <a:t>1 – 4 классы</a:t>
                      </a:r>
                      <a:endParaRPr lang="ru-RU" sz="16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600" dirty="0" smtClean="0">
                          <a:solidFill>
                            <a:schemeClr val="tx1"/>
                          </a:solidFill>
                          <a:latin typeface="Times New Roman" pitchFamily="18" charset="0"/>
                          <a:cs typeface="Times New Roman" pitchFamily="18" charset="0"/>
                        </a:rPr>
                        <a:t>60 – 80</a:t>
                      </a:r>
                      <a:endParaRPr lang="ru-RU" sz="16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96854">
                <a:tc vMerge="1">
                  <a:txBody>
                    <a:bodyPr/>
                    <a:lstStyle/>
                    <a:p>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600" dirty="0" smtClean="0">
                          <a:solidFill>
                            <a:schemeClr val="tx1"/>
                          </a:solidFill>
                          <a:latin typeface="Times New Roman" pitchFamily="18" charset="0"/>
                          <a:cs typeface="Times New Roman" pitchFamily="18" charset="0"/>
                        </a:rPr>
                        <a:t>5 – 9 классы</a:t>
                      </a:r>
                      <a:endParaRPr lang="ru-RU" sz="16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600" dirty="0" smtClean="0">
                          <a:solidFill>
                            <a:schemeClr val="tx1"/>
                          </a:solidFill>
                          <a:latin typeface="Times New Roman" pitchFamily="18" charset="0"/>
                          <a:cs typeface="Times New Roman" pitchFamily="18" charset="0"/>
                        </a:rPr>
                        <a:t>70 – 90 </a:t>
                      </a:r>
                      <a:endParaRPr lang="ru-RU" sz="16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96854">
                <a:tc vMerge="1">
                  <a:txBody>
                    <a:bodyPr/>
                    <a:lstStyle/>
                    <a:p>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600" dirty="0" smtClean="0">
                          <a:solidFill>
                            <a:schemeClr val="tx1"/>
                          </a:solidFill>
                          <a:latin typeface="Times New Roman" pitchFamily="18" charset="0"/>
                          <a:cs typeface="Times New Roman" pitchFamily="18" charset="0"/>
                        </a:rPr>
                        <a:t>10 – 11 классы</a:t>
                      </a:r>
                      <a:endParaRPr lang="ru-RU" sz="16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ru-RU" sz="1600" dirty="0" smtClean="0">
                          <a:solidFill>
                            <a:schemeClr val="tx1"/>
                          </a:solidFill>
                          <a:latin typeface="Times New Roman" pitchFamily="18" charset="0"/>
                          <a:cs typeface="Times New Roman" pitchFamily="18" charset="0"/>
                        </a:rPr>
                        <a:t>70 – 90 </a:t>
                      </a:r>
                      <a:endParaRPr lang="ru-RU" sz="16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4202372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164974"/>
            <a:ext cx="4086099" cy="5493812"/>
          </a:xfrm>
          <a:prstGeom prst="rect">
            <a:avLst/>
          </a:prstGeom>
          <a:solidFill>
            <a:schemeClr val="bg1"/>
          </a:solidFill>
          <a:ln w="1905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90000"/>
              </a:lnSpc>
            </a:pPr>
            <a:r>
              <a:rPr lang="ru-RU" sz="1600" dirty="0">
                <a:latin typeface="Times New Roman" pitchFamily="18" charset="0"/>
                <a:cs typeface="Times New Roman" pitchFamily="18" charset="0"/>
              </a:rPr>
              <a:t>ФОП </a:t>
            </a:r>
            <a:r>
              <a:rPr lang="ru-RU" sz="1600" dirty="0" smtClean="0">
                <a:latin typeface="Times New Roman" pitchFamily="18" charset="0"/>
                <a:cs typeface="Times New Roman" pitchFamily="18" charset="0"/>
              </a:rPr>
              <a:t>НОО П.171.27</a:t>
            </a:r>
            <a:r>
              <a:rPr lang="ru-RU" sz="1600" dirty="0">
                <a:latin typeface="Times New Roman" pitchFamily="18" charset="0"/>
                <a:cs typeface="Times New Roman" pitchFamily="18" charset="0"/>
              </a:rPr>
              <a:t>. </a:t>
            </a:r>
            <a:r>
              <a:rPr lang="ru-RU" sz="1600" dirty="0" smtClean="0">
                <a:latin typeface="Times New Roman" pitchFamily="18" charset="0"/>
                <a:cs typeface="Times New Roman" pitchFamily="18" charset="0"/>
              </a:rPr>
              <a:t>Суммарный </a:t>
            </a:r>
            <a:r>
              <a:rPr lang="ru-RU" sz="1600" dirty="0">
                <a:latin typeface="Times New Roman" pitchFamily="18" charset="0"/>
                <a:cs typeface="Times New Roman" pitchFamily="18" charset="0"/>
              </a:rPr>
              <a:t>объем домашнего задания по </a:t>
            </a:r>
            <a:r>
              <a:rPr lang="ru-RU" sz="1600" dirty="0" smtClean="0">
                <a:latin typeface="Times New Roman" pitchFamily="18" charset="0"/>
                <a:cs typeface="Times New Roman" pitchFamily="18" charset="0"/>
              </a:rPr>
              <a:t>всем предметам для каждого класса не должен превышать продолжительности выполнения:</a:t>
            </a:r>
          </a:p>
          <a:p>
            <a:pPr marL="180000">
              <a:lnSpc>
                <a:spcPct val="90000"/>
              </a:lnSpc>
            </a:pPr>
            <a:r>
              <a:rPr lang="ru-RU" sz="1600" dirty="0" smtClean="0">
                <a:latin typeface="Times New Roman" pitchFamily="18" charset="0"/>
                <a:cs typeface="Times New Roman" pitchFamily="18" charset="0"/>
              </a:rPr>
              <a:t>1 </a:t>
            </a:r>
            <a:r>
              <a:rPr lang="ru-RU" sz="1600" dirty="0">
                <a:latin typeface="Times New Roman" pitchFamily="18" charset="0"/>
                <a:cs typeface="Times New Roman" pitchFamily="18" charset="0"/>
              </a:rPr>
              <a:t>час – для 1 класса, </a:t>
            </a:r>
            <a:endParaRPr lang="ru-RU" sz="1600" dirty="0" smtClean="0">
              <a:latin typeface="Times New Roman" pitchFamily="18" charset="0"/>
              <a:cs typeface="Times New Roman" pitchFamily="18" charset="0"/>
            </a:endParaRPr>
          </a:p>
          <a:p>
            <a:pPr marL="180000">
              <a:lnSpc>
                <a:spcPct val="90000"/>
              </a:lnSpc>
            </a:pPr>
            <a:r>
              <a:rPr lang="ru-RU" sz="1600" dirty="0" smtClean="0">
                <a:latin typeface="Times New Roman" pitchFamily="18" charset="0"/>
                <a:cs typeface="Times New Roman" pitchFamily="18" charset="0"/>
              </a:rPr>
              <a:t>1,5 часа </a:t>
            </a:r>
            <a:r>
              <a:rPr lang="ru-RU" sz="1600" dirty="0">
                <a:latin typeface="Times New Roman" pitchFamily="18" charset="0"/>
                <a:cs typeface="Times New Roman" pitchFamily="18" charset="0"/>
              </a:rPr>
              <a:t>– для 2 и 3 классов, </a:t>
            </a:r>
            <a:endParaRPr lang="ru-RU" sz="1600" dirty="0" smtClean="0">
              <a:latin typeface="Times New Roman" pitchFamily="18" charset="0"/>
              <a:cs typeface="Times New Roman" pitchFamily="18" charset="0"/>
            </a:endParaRPr>
          </a:p>
          <a:p>
            <a:pPr marL="180000">
              <a:lnSpc>
                <a:spcPct val="90000"/>
              </a:lnSpc>
            </a:pPr>
            <a:r>
              <a:rPr lang="ru-RU" sz="1600" dirty="0" smtClean="0">
                <a:latin typeface="Times New Roman" pitchFamily="18" charset="0"/>
                <a:cs typeface="Times New Roman" pitchFamily="18" charset="0"/>
              </a:rPr>
              <a:t>2 </a:t>
            </a:r>
            <a:r>
              <a:rPr lang="ru-RU" sz="1600" dirty="0">
                <a:latin typeface="Times New Roman" pitchFamily="18" charset="0"/>
                <a:cs typeface="Times New Roman" pitchFamily="18" charset="0"/>
              </a:rPr>
              <a:t>часа – для 4 класса.</a:t>
            </a:r>
          </a:p>
          <a:p>
            <a:pPr>
              <a:lnSpc>
                <a:spcPct val="90000"/>
              </a:lnSpc>
            </a:pPr>
            <a:r>
              <a:rPr lang="ru-RU" sz="1600" dirty="0">
                <a:latin typeface="Times New Roman" pitchFamily="18" charset="0"/>
                <a:cs typeface="Times New Roman" pitchFamily="18" charset="0"/>
              </a:rPr>
              <a:t>ФОП </a:t>
            </a:r>
            <a:r>
              <a:rPr lang="ru-RU" sz="1600" dirty="0" smtClean="0">
                <a:latin typeface="Times New Roman" pitchFamily="18" charset="0"/>
                <a:cs typeface="Times New Roman" pitchFamily="18" charset="0"/>
              </a:rPr>
              <a:t>ООО П.167.21</a:t>
            </a:r>
            <a:r>
              <a:rPr lang="ru-RU" sz="1600" dirty="0">
                <a:latin typeface="Times New Roman" pitchFamily="18" charset="0"/>
                <a:cs typeface="Times New Roman" pitchFamily="18" charset="0"/>
              </a:rPr>
              <a:t>. Суммарный объем домашнего задания по </a:t>
            </a:r>
            <a:r>
              <a:rPr lang="ru-RU" sz="1600" dirty="0" smtClean="0">
                <a:latin typeface="Times New Roman" pitchFamily="18" charset="0"/>
                <a:cs typeface="Times New Roman" pitchFamily="18" charset="0"/>
              </a:rPr>
              <a:t>всем предметам для</a:t>
            </a:r>
            <a:endParaRPr lang="ru-RU" sz="1600" dirty="0">
              <a:latin typeface="Times New Roman" pitchFamily="18" charset="0"/>
              <a:cs typeface="Times New Roman" pitchFamily="18" charset="0"/>
            </a:endParaRPr>
          </a:p>
          <a:p>
            <a:pPr>
              <a:lnSpc>
                <a:spcPct val="90000"/>
              </a:lnSpc>
            </a:pPr>
            <a:r>
              <a:rPr lang="ru-RU" sz="1600" dirty="0" smtClean="0">
                <a:latin typeface="Times New Roman" pitchFamily="18" charset="0"/>
                <a:cs typeface="Times New Roman" pitchFamily="18" charset="0"/>
              </a:rPr>
              <a:t>каждого класса не должен превышать продолжительности выполнения:</a:t>
            </a:r>
          </a:p>
          <a:p>
            <a:pPr marL="180000">
              <a:lnSpc>
                <a:spcPct val="90000"/>
              </a:lnSpc>
            </a:pPr>
            <a:r>
              <a:rPr lang="ru-RU" sz="1600" dirty="0" smtClean="0">
                <a:latin typeface="Times New Roman" pitchFamily="18" charset="0"/>
                <a:cs typeface="Times New Roman" pitchFamily="18" charset="0"/>
              </a:rPr>
              <a:t>2 </a:t>
            </a:r>
            <a:r>
              <a:rPr lang="ru-RU" sz="1600" dirty="0">
                <a:latin typeface="Times New Roman" pitchFamily="18" charset="0"/>
                <a:cs typeface="Times New Roman" pitchFamily="18" charset="0"/>
              </a:rPr>
              <a:t>часа – для 5 класса, </a:t>
            </a:r>
            <a:endParaRPr lang="ru-RU" sz="1600" dirty="0" smtClean="0">
              <a:latin typeface="Times New Roman" pitchFamily="18" charset="0"/>
              <a:cs typeface="Times New Roman" pitchFamily="18" charset="0"/>
            </a:endParaRPr>
          </a:p>
          <a:p>
            <a:pPr marL="180000">
              <a:lnSpc>
                <a:spcPct val="90000"/>
              </a:lnSpc>
            </a:pPr>
            <a:r>
              <a:rPr lang="ru-RU" sz="1600" dirty="0" smtClean="0">
                <a:latin typeface="Times New Roman" pitchFamily="18" charset="0"/>
                <a:cs typeface="Times New Roman" pitchFamily="18" charset="0"/>
              </a:rPr>
              <a:t>2,5 часа – </a:t>
            </a:r>
            <a:r>
              <a:rPr lang="ru-RU" sz="1600" dirty="0">
                <a:latin typeface="Times New Roman" pitchFamily="18" charset="0"/>
                <a:cs typeface="Times New Roman" pitchFamily="18" charset="0"/>
              </a:rPr>
              <a:t>для 6-8 классов, </a:t>
            </a:r>
            <a:endParaRPr lang="ru-RU" sz="1600" dirty="0" smtClean="0">
              <a:latin typeface="Times New Roman" pitchFamily="18" charset="0"/>
              <a:cs typeface="Times New Roman" pitchFamily="18" charset="0"/>
            </a:endParaRPr>
          </a:p>
          <a:p>
            <a:pPr marL="180000">
              <a:lnSpc>
                <a:spcPct val="90000"/>
              </a:lnSpc>
            </a:pPr>
            <a:r>
              <a:rPr lang="ru-RU" sz="1600" dirty="0" smtClean="0">
                <a:latin typeface="Times New Roman" pitchFamily="18" charset="0"/>
                <a:cs typeface="Times New Roman" pitchFamily="18" charset="0"/>
              </a:rPr>
              <a:t>3,5 </a:t>
            </a:r>
            <a:r>
              <a:rPr lang="ru-RU" sz="1600" dirty="0">
                <a:latin typeface="Times New Roman" pitchFamily="18" charset="0"/>
                <a:cs typeface="Times New Roman" pitchFamily="18" charset="0"/>
              </a:rPr>
              <a:t>часа – для 9 класса.</a:t>
            </a:r>
          </a:p>
          <a:p>
            <a:pPr>
              <a:lnSpc>
                <a:spcPct val="90000"/>
              </a:lnSpc>
            </a:pPr>
            <a:r>
              <a:rPr lang="ru-RU" sz="1600" dirty="0">
                <a:latin typeface="Times New Roman" pitchFamily="18" charset="0"/>
                <a:cs typeface="Times New Roman" pitchFamily="18" charset="0"/>
              </a:rPr>
              <a:t>ФОП </a:t>
            </a:r>
            <a:r>
              <a:rPr lang="ru-RU" sz="1600" dirty="0" smtClean="0">
                <a:latin typeface="Times New Roman" pitchFamily="18" charset="0"/>
                <a:cs typeface="Times New Roman" pitchFamily="18" charset="0"/>
              </a:rPr>
              <a:t>СОО. Суммарный объем домашнего задания по всем предметам для каждого </a:t>
            </a:r>
            <a:r>
              <a:rPr lang="ru-RU" sz="1600" dirty="0">
                <a:latin typeface="Times New Roman" pitchFamily="18" charset="0"/>
                <a:cs typeface="Times New Roman" pitchFamily="18" charset="0"/>
              </a:rPr>
              <a:t>класса не должен превышать </a:t>
            </a:r>
            <a:r>
              <a:rPr lang="ru-RU" sz="1600" dirty="0" smtClean="0">
                <a:latin typeface="Times New Roman" pitchFamily="18" charset="0"/>
                <a:cs typeface="Times New Roman" pitchFamily="18" charset="0"/>
              </a:rPr>
              <a:t>продолжительности выполнения </a:t>
            </a:r>
            <a:r>
              <a:rPr lang="ru-RU" sz="1600" dirty="0">
                <a:latin typeface="Times New Roman" pitchFamily="18" charset="0"/>
                <a:cs typeface="Times New Roman" pitchFamily="18" charset="0"/>
              </a:rPr>
              <a:t>3,5 часа.</a:t>
            </a:r>
          </a:p>
          <a:p>
            <a:pPr>
              <a:lnSpc>
                <a:spcPct val="90000"/>
              </a:lnSpc>
            </a:pPr>
            <a:r>
              <a:rPr lang="ru-RU" sz="1600" dirty="0">
                <a:latin typeface="Times New Roman" pitchFamily="18" charset="0"/>
                <a:cs typeface="Times New Roman" pitchFamily="18" charset="0"/>
              </a:rPr>
              <a:t>Образовательной организацией </a:t>
            </a:r>
            <a:r>
              <a:rPr lang="ru-RU" sz="1600" dirty="0" smtClean="0">
                <a:latin typeface="Times New Roman" pitchFamily="18" charset="0"/>
                <a:cs typeface="Times New Roman" pitchFamily="18" charset="0"/>
              </a:rPr>
              <a:t>осуществляется координация </a:t>
            </a:r>
            <a:r>
              <a:rPr lang="ru-RU" sz="1600" dirty="0">
                <a:latin typeface="Times New Roman" pitchFamily="18" charset="0"/>
                <a:cs typeface="Times New Roman" pitchFamily="18" charset="0"/>
              </a:rPr>
              <a:t>и контроль объема </a:t>
            </a:r>
            <a:r>
              <a:rPr lang="ru-RU" sz="1600" dirty="0" smtClean="0">
                <a:latin typeface="Times New Roman" pitchFamily="18" charset="0"/>
                <a:cs typeface="Times New Roman" pitchFamily="18" charset="0"/>
              </a:rPr>
              <a:t>домашнего задания обучающихся </a:t>
            </a:r>
            <a:r>
              <a:rPr lang="ru-RU" sz="1600" dirty="0">
                <a:latin typeface="Times New Roman" pitchFamily="18" charset="0"/>
                <a:cs typeface="Times New Roman" pitchFamily="18" charset="0"/>
              </a:rPr>
              <a:t>каждого класса по всем </a:t>
            </a:r>
            <a:r>
              <a:rPr lang="ru-RU" dirty="0">
                <a:latin typeface="Times New Roman" pitchFamily="18" charset="0"/>
                <a:cs typeface="Times New Roman" pitchFamily="18" charset="0"/>
              </a:rPr>
              <a:t>предметам </a:t>
            </a:r>
            <a:r>
              <a:rPr lang="ru-RU" dirty="0" smtClean="0">
                <a:latin typeface="Times New Roman" pitchFamily="18" charset="0"/>
                <a:cs typeface="Times New Roman" pitchFamily="18" charset="0"/>
              </a:rPr>
              <a:t>в соответствии </a:t>
            </a:r>
            <a:r>
              <a:rPr lang="ru-RU" dirty="0">
                <a:latin typeface="Times New Roman" pitchFamily="18" charset="0"/>
                <a:cs typeface="Times New Roman" pitchFamily="18" charset="0"/>
              </a:rPr>
              <a:t>с санитарными нормами (</a:t>
            </a:r>
            <a:r>
              <a:rPr lang="ru-RU" dirty="0" smtClean="0">
                <a:latin typeface="Times New Roman" pitchFamily="18" charset="0"/>
                <a:cs typeface="Times New Roman" pitchFamily="18" charset="0"/>
              </a:rPr>
              <a:t>гигиеническим нормативами</a:t>
            </a:r>
            <a:r>
              <a:rPr lang="ru-RU" dirty="0">
                <a:latin typeface="Times New Roman" pitchFamily="18" charset="0"/>
                <a:cs typeface="Times New Roman" pitchFamily="18" charset="0"/>
              </a:rPr>
              <a:t>).</a:t>
            </a:r>
          </a:p>
        </p:txBody>
      </p:sp>
      <p:sp>
        <p:nvSpPr>
          <p:cNvPr id="4" name="Прямоугольник 3"/>
          <p:cNvSpPr/>
          <p:nvPr/>
        </p:nvSpPr>
        <p:spPr>
          <a:xfrm>
            <a:off x="2682145" y="188640"/>
            <a:ext cx="4320480" cy="792088"/>
          </a:xfrm>
          <a:prstGeom prst="rect">
            <a:avLst/>
          </a:prstGeom>
          <a:solidFill>
            <a:schemeClr val="bg1">
              <a:lumMod val="95000"/>
            </a:schemeClr>
          </a:solidFill>
          <a:ln w="285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tx1"/>
                </a:solidFill>
                <a:latin typeface="Times New Roman" pitchFamily="18" charset="0"/>
                <a:cs typeface="Times New Roman" pitchFamily="18" charset="0"/>
              </a:rPr>
              <a:t>Домашние задания</a:t>
            </a:r>
            <a:endParaRPr lang="ru-RU" sz="2800" dirty="0">
              <a:solidFill>
                <a:schemeClr val="tx1"/>
              </a:solidFill>
              <a:latin typeface="Times New Roman" pitchFamily="18" charset="0"/>
              <a:cs typeface="Times New Roman" pitchFamily="18" charset="0"/>
            </a:endParaRPr>
          </a:p>
        </p:txBody>
      </p:sp>
      <p:sp>
        <p:nvSpPr>
          <p:cNvPr id="5" name="Прямоугольник 4"/>
          <p:cNvSpPr/>
          <p:nvPr/>
        </p:nvSpPr>
        <p:spPr>
          <a:xfrm>
            <a:off x="4716016" y="1164974"/>
            <a:ext cx="4032447" cy="5493812"/>
          </a:xfrm>
          <a:prstGeom prst="rect">
            <a:avLst/>
          </a:prstGeom>
          <a:solidFill>
            <a:schemeClr val="bg1"/>
          </a:solidFill>
          <a:ln w="1905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r>
              <a:rPr lang="ru-RU" sz="1600" dirty="0" smtClean="0">
                <a:latin typeface="Times New Roman" pitchFamily="18" charset="0"/>
                <a:cs typeface="Times New Roman" pitchFamily="18" charset="0"/>
              </a:rPr>
              <a:t>Домашнее задание на следующий урок</a:t>
            </a:r>
            <a:endParaRPr lang="ru-RU" sz="1600" dirty="0">
              <a:latin typeface="Times New Roman" pitchFamily="18" charset="0"/>
              <a:cs typeface="Times New Roman" pitchFamily="18" charset="0"/>
            </a:endParaRPr>
          </a:p>
          <a:p>
            <a:pPr>
              <a:spcAft>
                <a:spcPts val="600"/>
              </a:spcAft>
            </a:pPr>
            <a:r>
              <a:rPr lang="ru-RU" sz="1600" dirty="0">
                <a:latin typeface="Times New Roman" pitchFamily="18" charset="0"/>
                <a:cs typeface="Times New Roman" pitchFamily="18" charset="0"/>
              </a:rPr>
              <a:t>рекомендуется задавать </a:t>
            </a:r>
            <a:r>
              <a:rPr lang="ru-RU" sz="1600" dirty="0">
                <a:effectLst>
                  <a:outerShdw blurRad="38100" dist="38100" dir="2700000" algn="tl">
                    <a:srgbClr val="000000">
                      <a:alpha val="43137"/>
                    </a:srgbClr>
                  </a:outerShdw>
                </a:effectLst>
                <a:latin typeface="Times New Roman" pitchFamily="18" charset="0"/>
                <a:cs typeface="Times New Roman" pitchFamily="18" charset="0"/>
              </a:rPr>
              <a:t>на текущем уроке</a:t>
            </a:r>
            <a:r>
              <a:rPr lang="ru-RU" sz="1600" dirty="0">
                <a:latin typeface="Times New Roman" pitchFamily="18" charset="0"/>
                <a:cs typeface="Times New Roman" pitchFamily="18" charset="0"/>
              </a:rPr>
              <a:t>, </a:t>
            </a:r>
            <a:r>
              <a:rPr lang="ru-RU" sz="1600" dirty="0" smtClean="0">
                <a:latin typeface="Times New Roman" pitchFamily="18" charset="0"/>
                <a:cs typeface="Times New Roman" pitchFamily="18" charset="0"/>
              </a:rPr>
              <a:t>при наличии </a:t>
            </a:r>
            <a:r>
              <a:rPr lang="ru-RU" sz="1600" dirty="0">
                <a:latin typeface="Times New Roman" pitchFamily="18" charset="0"/>
                <a:cs typeface="Times New Roman" pitchFamily="18" charset="0"/>
              </a:rPr>
              <a:t>электронного журнала </a:t>
            </a:r>
            <a:r>
              <a:rPr lang="ru-RU" sz="1600" dirty="0" smtClean="0">
                <a:latin typeface="Times New Roman" pitchFamily="18" charset="0"/>
                <a:cs typeface="Times New Roman" pitchFamily="18" charset="0"/>
              </a:rPr>
              <a:t>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дублировать</a:t>
            </a:r>
            <a:r>
              <a:rPr lang="ru-RU" sz="1600" dirty="0" smtClean="0">
                <a:latin typeface="Times New Roman" pitchFamily="18" charset="0"/>
                <a:cs typeface="Times New Roman" pitchFamily="18" charset="0"/>
              </a:rPr>
              <a:t> </a:t>
            </a:r>
            <a:r>
              <a:rPr lang="ru-RU" sz="1600" dirty="0">
                <a:latin typeface="Times New Roman" pitchFamily="18" charset="0"/>
                <a:cs typeface="Times New Roman" pitchFamily="18" charset="0"/>
              </a:rPr>
              <a:t>в </a:t>
            </a:r>
            <a:r>
              <a:rPr lang="ru-RU" sz="1600" dirty="0" smtClean="0">
                <a:latin typeface="Times New Roman" pitchFamily="18" charset="0"/>
                <a:cs typeface="Times New Roman" pitchFamily="18" charset="0"/>
              </a:rPr>
              <a:t>нем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задание </a:t>
            </a:r>
            <a:r>
              <a:rPr lang="ru-RU" sz="1600" dirty="0">
                <a:effectLst>
                  <a:outerShdw blurRad="38100" dist="38100" dir="2700000" algn="tl">
                    <a:srgbClr val="000000">
                      <a:alpha val="43137"/>
                    </a:srgbClr>
                  </a:outerShdw>
                </a:effectLst>
                <a:latin typeface="Times New Roman" pitchFamily="18" charset="0"/>
                <a:cs typeface="Times New Roman" pitchFamily="18" charset="0"/>
              </a:rPr>
              <a:t>не позднее времени окончания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учебного дня</a:t>
            </a:r>
            <a:r>
              <a:rPr lang="ru-RU" sz="1600" dirty="0">
                <a:latin typeface="Times New Roman" pitchFamily="18" charset="0"/>
                <a:cs typeface="Times New Roman" pitchFamily="18" charset="0"/>
              </a:rPr>
              <a:t>.</a:t>
            </a:r>
          </a:p>
          <a:p>
            <a:pPr>
              <a:spcAft>
                <a:spcPts val="600"/>
              </a:spcAft>
            </a:pPr>
            <a:r>
              <a:rPr lang="ru-RU" sz="1600" dirty="0" smtClean="0">
                <a:latin typeface="Times New Roman" pitchFamily="18" charset="0"/>
                <a:cs typeface="Times New Roman" pitchFamily="18" charset="0"/>
              </a:rPr>
              <a:t>Для выполнения задания, требующего длительной подготовки (</a:t>
            </a:r>
            <a:r>
              <a:rPr lang="ru-RU" sz="1600" dirty="0">
                <a:latin typeface="Times New Roman" pitchFamily="18" charset="0"/>
                <a:cs typeface="Times New Roman" pitchFamily="18" charset="0"/>
              </a:rPr>
              <a:t>например</a:t>
            </a:r>
            <a:r>
              <a:rPr lang="ru-RU" sz="1600" dirty="0" smtClean="0">
                <a:latin typeface="Times New Roman" pitchFamily="18" charset="0"/>
                <a:cs typeface="Times New Roman" pitchFamily="18" charset="0"/>
              </a:rPr>
              <a:t>, подготовка доклада, реферата, оформление презентации, заучивание стихотворений), рекомендуется предоставлять </a:t>
            </a:r>
            <a:r>
              <a:rPr lang="ru-RU" sz="1600" dirty="0">
                <a:latin typeface="Times New Roman" pitchFamily="18" charset="0"/>
                <a:cs typeface="Times New Roman" pitchFamily="18" charset="0"/>
              </a:rPr>
              <a:t>достаточное количество времени.</a:t>
            </a:r>
          </a:p>
          <a:p>
            <a:r>
              <a:rPr lang="ru-RU" sz="1600" dirty="0">
                <a:latin typeface="Times New Roman" pitchFamily="18" charset="0"/>
                <a:cs typeface="Times New Roman" pitchFamily="18" charset="0"/>
              </a:rPr>
              <a:t>Использование электронных средств обучения </a:t>
            </a:r>
            <a:r>
              <a:rPr lang="ru-RU" sz="1600" dirty="0" smtClean="0">
                <a:latin typeface="Times New Roman" pitchFamily="18" charset="0"/>
                <a:cs typeface="Times New Roman" pitchFamily="18" charset="0"/>
              </a:rPr>
              <a:t>в ходе реализации образовательной деятельности, включая выполнение домашних заданий, внеурочную деятельность, проводится в</a:t>
            </a:r>
            <a:endParaRPr lang="ru-RU" sz="1600" dirty="0">
              <a:latin typeface="Times New Roman" pitchFamily="18" charset="0"/>
              <a:cs typeface="Times New Roman" pitchFamily="18" charset="0"/>
            </a:endParaRPr>
          </a:p>
          <a:p>
            <a:pPr>
              <a:spcAft>
                <a:spcPts val="600"/>
              </a:spcAft>
            </a:pPr>
            <a:r>
              <a:rPr lang="ru-RU" sz="1600" dirty="0">
                <a:latin typeface="Times New Roman" pitchFamily="18" charset="0"/>
                <a:cs typeface="Times New Roman" pitchFamily="18" charset="0"/>
              </a:rPr>
              <a:t>с</a:t>
            </a:r>
            <a:r>
              <a:rPr lang="ru-RU" sz="1600" dirty="0" smtClean="0">
                <a:latin typeface="Times New Roman" pitchFamily="18" charset="0"/>
                <a:cs typeface="Times New Roman" pitchFamily="18" charset="0"/>
              </a:rPr>
              <a:t>оответствии с Санитарно-эпидемиологическими требованиями </a:t>
            </a:r>
            <a:r>
              <a:rPr lang="ru-RU" sz="1600" dirty="0">
                <a:latin typeface="Times New Roman" pitchFamily="18" charset="0"/>
                <a:cs typeface="Times New Roman" pitchFamily="18" charset="0"/>
              </a:rPr>
              <a:t>и Гигиеническими нормативами</a:t>
            </a:r>
            <a:r>
              <a:rPr lang="ru-RU" sz="1600" dirty="0" smtClean="0">
                <a:latin typeface="Times New Roman" pitchFamily="18" charset="0"/>
                <a:cs typeface="Times New Roman" pitchFamily="18" charset="0"/>
              </a:rPr>
              <a:t>.</a:t>
            </a:r>
            <a:endParaRPr lang="ru-RU" sz="1600" dirty="0">
              <a:latin typeface="Times New Roman" pitchFamily="18" charset="0"/>
              <a:cs typeface="Times New Roman" pitchFamily="18" charset="0"/>
            </a:endParaRPr>
          </a:p>
          <a:p>
            <a:r>
              <a:rPr lang="ru-RU" sz="1600" dirty="0">
                <a:latin typeface="Times New Roman" pitchFamily="18" charset="0"/>
                <a:cs typeface="Times New Roman" pitchFamily="18" charset="0"/>
              </a:rPr>
              <a:t>(ООО: п.167.21; СОО: п. 131.17; НОО: п.171.27)</a:t>
            </a:r>
          </a:p>
        </p:txBody>
      </p:sp>
    </p:spTree>
    <p:extLst>
      <p:ext uri="{BB962C8B-B14F-4D97-AF65-F5344CB8AC3E}">
        <p14:creationId xmlns:p14="http://schemas.microsoft.com/office/powerpoint/2010/main" val="826478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09501" y="1628800"/>
            <a:ext cx="5213030" cy="461665"/>
          </a:xfrm>
          <a:prstGeom prst="rect">
            <a:avLst/>
          </a:prstGeom>
        </p:spPr>
        <p:txBody>
          <a:bodyPr wrap="none">
            <a:spAutoFit/>
          </a:bodyPr>
          <a:lstStyle/>
          <a:p>
            <a:r>
              <a:rPr lang="ru-RU" sz="2400" dirty="0">
                <a:latin typeface="Times New Roman" pitchFamily="18" charset="0"/>
                <a:cs typeface="Times New Roman" pitchFamily="18" charset="0"/>
              </a:rPr>
              <a:t>Система оценки включает процедуры:</a:t>
            </a:r>
          </a:p>
        </p:txBody>
      </p:sp>
      <p:sp>
        <p:nvSpPr>
          <p:cNvPr id="3" name="Прямоугольник 2"/>
          <p:cNvSpPr/>
          <p:nvPr/>
        </p:nvSpPr>
        <p:spPr>
          <a:xfrm>
            <a:off x="1619672" y="332656"/>
            <a:ext cx="6192688" cy="914400"/>
          </a:xfrm>
          <a:prstGeom prst="rect">
            <a:avLst/>
          </a:prstGeom>
          <a:solidFill>
            <a:schemeClr val="bg1">
              <a:lumMod val="9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tx1"/>
                </a:solidFill>
                <a:latin typeface="Times New Roman" pitchFamily="18" charset="0"/>
                <a:cs typeface="Times New Roman" pitchFamily="18" charset="0"/>
              </a:rPr>
              <a:t>Система оценки достижения планируемых результатов</a:t>
            </a:r>
            <a:endParaRPr lang="ru-RU" sz="2800" dirty="0">
              <a:solidFill>
                <a:schemeClr val="tx1"/>
              </a:solidFill>
              <a:latin typeface="Times New Roman" pitchFamily="18" charset="0"/>
              <a:cs typeface="Times New Roman" pitchFamily="18"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3966788932"/>
              </p:ext>
            </p:extLst>
          </p:nvPr>
        </p:nvGraphicFramePr>
        <p:xfrm>
          <a:off x="1043608" y="2204864"/>
          <a:ext cx="7200800" cy="3761720"/>
        </p:xfrm>
        <a:graphic>
          <a:graphicData uri="http://schemas.openxmlformats.org/drawingml/2006/table">
            <a:tbl>
              <a:tblPr firstRow="1" bandRow="1">
                <a:tableStyleId>{5C22544A-7EE6-4342-B048-85BDC9FD1C3A}</a:tableStyleId>
              </a:tblPr>
              <a:tblGrid>
                <a:gridCol w="3905092"/>
                <a:gridCol w="3295708"/>
              </a:tblGrid>
              <a:tr h="370840">
                <a:tc>
                  <a:txBody>
                    <a:bodyPr/>
                    <a:lstStyle/>
                    <a:p>
                      <a:pPr algn="ctr"/>
                      <a:r>
                        <a:rPr lang="ru-RU" sz="2000" b="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Внутренняя оценка </a:t>
                      </a:r>
                      <a:endParaRPr lang="ru-RU" sz="2000" b="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solidFill>
                      <a:schemeClr val="bg1">
                        <a:lumMod val="95000"/>
                      </a:schemeClr>
                    </a:solidFill>
                  </a:tcPr>
                </a:tc>
                <a:tc>
                  <a:txBody>
                    <a:bodyPr/>
                    <a:lstStyle/>
                    <a:p>
                      <a:pPr algn="ctr"/>
                      <a:r>
                        <a:rPr lang="ru-RU" sz="2000" b="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Внешняя оценка </a:t>
                      </a:r>
                      <a:endParaRPr lang="ru-RU" sz="2000" b="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solidFill>
                      <a:schemeClr val="bg1">
                        <a:lumMod val="95000"/>
                      </a:schemeClr>
                    </a:solidFill>
                  </a:tcPr>
                </a:tc>
              </a:tr>
              <a:tr h="637272">
                <a:tc>
                  <a:txBody>
                    <a:bodyPr/>
                    <a:lstStyle/>
                    <a:p>
                      <a:pPr marL="285750" indent="-285750">
                        <a:buFont typeface="Wingdings" pitchFamily="2" charset="2"/>
                        <a:buChar char="Ø"/>
                      </a:pPr>
                      <a:r>
                        <a:rPr lang="ru-RU" dirty="0" smtClean="0">
                          <a:latin typeface="Times New Roman" pitchFamily="18" charset="0"/>
                          <a:cs typeface="Times New Roman" pitchFamily="18" charset="0"/>
                        </a:rPr>
                        <a:t>стартовая диагностика</a:t>
                      </a:r>
                    </a:p>
                  </a:txBody>
                  <a:tcPr>
                    <a:solidFill>
                      <a:schemeClr val="accent5">
                        <a:lumMod val="20000"/>
                        <a:lumOff val="80000"/>
                      </a:schemeClr>
                    </a:solidFill>
                  </a:tcPr>
                </a:tc>
                <a:tc>
                  <a:txBody>
                    <a:bodyPr/>
                    <a:lstStyle/>
                    <a:p>
                      <a:pPr marL="285750" indent="-285750">
                        <a:buFont typeface="Wingdings" pitchFamily="2" charset="2"/>
                        <a:buChar char="Ø"/>
                      </a:pPr>
                      <a:r>
                        <a:rPr lang="ru-RU" sz="1800" b="0" i="0" kern="1200" dirty="0" smtClean="0">
                          <a:solidFill>
                            <a:schemeClr val="dk1"/>
                          </a:solidFill>
                          <a:effectLst/>
                          <a:latin typeface="Times New Roman" pitchFamily="18" charset="0"/>
                          <a:ea typeface="+mn-ea"/>
                          <a:cs typeface="Times New Roman" pitchFamily="18" charset="0"/>
                        </a:rPr>
                        <a:t>независимая оценка качества подготовки обучающихся </a:t>
                      </a:r>
                      <a:endParaRPr lang="ru-RU" dirty="0">
                        <a:latin typeface="Times New Roman" pitchFamily="18" charset="0"/>
                        <a:cs typeface="Times New Roman" pitchFamily="18" charset="0"/>
                      </a:endParaRPr>
                    </a:p>
                  </a:txBody>
                  <a:tcPr>
                    <a:solidFill>
                      <a:schemeClr val="accent5">
                        <a:lumMod val="20000"/>
                        <a:lumOff val="80000"/>
                      </a:schemeClr>
                    </a:solidFill>
                  </a:tcPr>
                </a:tc>
              </a:tr>
              <a:tr h="432048">
                <a:tc>
                  <a:txBody>
                    <a:bodyPr/>
                    <a:lstStyle/>
                    <a:p>
                      <a:pPr marL="285750" marR="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ru-RU" dirty="0" smtClean="0">
                          <a:latin typeface="Times New Roman" pitchFamily="18" charset="0"/>
                          <a:cs typeface="Times New Roman" pitchFamily="18" charset="0"/>
                        </a:rPr>
                        <a:t>текущая и тематическая оценка</a:t>
                      </a:r>
                      <a:endParaRPr lang="ru-RU" dirty="0">
                        <a:latin typeface="Times New Roman" pitchFamily="18" charset="0"/>
                        <a:cs typeface="Times New Roman" pitchFamily="18" charset="0"/>
                      </a:endParaRPr>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ru-RU" sz="1800" b="0" i="0" kern="1200" dirty="0" smtClean="0">
                          <a:solidFill>
                            <a:schemeClr val="dk1"/>
                          </a:solidFill>
                          <a:effectLst/>
                          <a:latin typeface="Times New Roman" pitchFamily="18" charset="0"/>
                          <a:ea typeface="+mn-ea"/>
                          <a:cs typeface="Times New Roman" pitchFamily="18" charset="0"/>
                        </a:rPr>
                        <a:t>итоговая аттестация</a:t>
                      </a:r>
                      <a:endParaRPr lang="ru-RU" dirty="0">
                        <a:latin typeface="Times New Roman" pitchFamily="18" charset="0"/>
                        <a:cs typeface="Times New Roman" pitchFamily="18" charset="0"/>
                      </a:endParaRPr>
                    </a:p>
                  </a:txBody>
                  <a:tcPr/>
                </a:tc>
              </a:tr>
              <a:tr h="368032">
                <a:tc>
                  <a:txBody>
                    <a:bodyPr/>
                    <a:lstStyle/>
                    <a:p>
                      <a:pPr marL="285750" marR="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ru-RU" dirty="0" smtClean="0">
                          <a:latin typeface="Times New Roman" pitchFamily="18" charset="0"/>
                          <a:cs typeface="Times New Roman" pitchFamily="18" charset="0"/>
                        </a:rPr>
                        <a:t>итоговая оценка</a:t>
                      </a:r>
                      <a:endParaRPr lang="ru-RU" dirty="0">
                        <a:latin typeface="Times New Roman" pitchFamily="18" charset="0"/>
                        <a:cs typeface="Times New Roman" pitchFamily="18" charset="0"/>
                      </a:endParaRPr>
                    </a:p>
                  </a:txBody>
                  <a:tcPr>
                    <a:solidFill>
                      <a:schemeClr val="accent5">
                        <a:lumMod val="20000"/>
                        <a:lumOff val="80000"/>
                      </a:schemeClr>
                    </a:solidFill>
                  </a:tcPr>
                </a:tc>
                <a:tc>
                  <a:txBody>
                    <a:bodyPr/>
                    <a:lstStyle/>
                    <a:p>
                      <a:endParaRPr lang="ru-RU" dirty="0">
                        <a:latin typeface="Times New Roman" pitchFamily="18" charset="0"/>
                        <a:cs typeface="Times New Roman" pitchFamily="18" charset="0"/>
                      </a:endParaRPr>
                    </a:p>
                  </a:txBody>
                  <a:tcPr>
                    <a:solidFill>
                      <a:schemeClr val="accent5">
                        <a:lumMod val="20000"/>
                        <a:lumOff val="80000"/>
                      </a:schemeClr>
                    </a:solidFill>
                  </a:tcPr>
                </a:tc>
              </a:tr>
              <a:tr h="370840">
                <a:tc>
                  <a:txBody>
                    <a:bodyPr/>
                    <a:lstStyle/>
                    <a:p>
                      <a:pPr marL="285750" marR="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ru-RU" dirty="0" smtClean="0">
                          <a:latin typeface="Times New Roman" pitchFamily="18" charset="0"/>
                          <a:cs typeface="Times New Roman" pitchFamily="18" charset="0"/>
                        </a:rPr>
                        <a:t>промежуточная аттестация</a:t>
                      </a:r>
                      <a:endParaRPr lang="ru-RU" dirty="0">
                        <a:latin typeface="Times New Roman" pitchFamily="18" charset="0"/>
                        <a:cs typeface="Times New Roman" pitchFamily="18" charset="0"/>
                      </a:endParaRPr>
                    </a:p>
                  </a:txBody>
                  <a:tcPr/>
                </a:tc>
                <a:tc>
                  <a:txBody>
                    <a:bodyPr/>
                    <a:lstStyle/>
                    <a:p>
                      <a:endParaRPr lang="ru-RU" dirty="0">
                        <a:latin typeface="Times New Roman" pitchFamily="18" charset="0"/>
                        <a:cs typeface="Times New Roman" pitchFamily="18" charset="0"/>
                      </a:endParaRPr>
                    </a:p>
                  </a:txBody>
                  <a:tcPr/>
                </a:tc>
              </a:tr>
              <a:tr h="370840">
                <a:tc>
                  <a:txBody>
                    <a:bodyPr/>
                    <a:lstStyle/>
                    <a:p>
                      <a:pPr marL="285750" marR="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ru-RU" dirty="0" smtClean="0">
                          <a:latin typeface="Times New Roman" pitchFamily="18" charset="0"/>
                          <a:cs typeface="Times New Roman" pitchFamily="18" charset="0"/>
                        </a:rPr>
                        <a:t>психолого-педагогическое наблюдение</a:t>
                      </a:r>
                      <a:endParaRPr lang="ru-RU" dirty="0">
                        <a:latin typeface="Times New Roman" pitchFamily="18" charset="0"/>
                        <a:cs typeface="Times New Roman" pitchFamily="18" charset="0"/>
                      </a:endParaRPr>
                    </a:p>
                  </a:txBody>
                  <a:tcPr>
                    <a:solidFill>
                      <a:schemeClr val="accent5">
                        <a:lumMod val="20000"/>
                        <a:lumOff val="80000"/>
                      </a:schemeClr>
                    </a:solidFill>
                  </a:tcPr>
                </a:tc>
                <a:tc>
                  <a:txBody>
                    <a:bodyPr/>
                    <a:lstStyle/>
                    <a:p>
                      <a:endParaRPr lang="ru-RU" dirty="0">
                        <a:latin typeface="Times New Roman" pitchFamily="18" charset="0"/>
                        <a:cs typeface="Times New Roman" pitchFamily="18" charset="0"/>
                      </a:endParaRPr>
                    </a:p>
                  </a:txBody>
                  <a:tcPr>
                    <a:solidFill>
                      <a:schemeClr val="accent5">
                        <a:lumMod val="20000"/>
                        <a:lumOff val="80000"/>
                      </a:schemeClr>
                    </a:solidFill>
                  </a:tcPr>
                </a:tc>
              </a:tr>
              <a:tr h="370840">
                <a:tc>
                  <a:txBody>
                    <a:bodyPr/>
                    <a:lstStyle/>
                    <a:p>
                      <a:pPr marL="285750" marR="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ru-RU" dirty="0" smtClean="0">
                          <a:latin typeface="Times New Roman" pitchFamily="18" charset="0"/>
                          <a:cs typeface="Times New Roman" pitchFamily="18" charset="0"/>
                        </a:rPr>
                        <a:t>внутренний мониторинг образовательных достижений</a:t>
                      </a:r>
                      <a:endParaRPr lang="ru-RU" dirty="0">
                        <a:latin typeface="Times New Roman" pitchFamily="18" charset="0"/>
                        <a:cs typeface="Times New Roman" pitchFamily="18" charset="0"/>
                      </a:endParaRPr>
                    </a:p>
                  </a:txBody>
                  <a:tcPr/>
                </a:tc>
                <a:tc>
                  <a:txBody>
                    <a:bodyPr/>
                    <a:lstStyle/>
                    <a:p>
                      <a:endParaRPr lang="ru-RU"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2743834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59832" y="620688"/>
            <a:ext cx="4004238" cy="461665"/>
          </a:xfrm>
          <a:prstGeom prst="rect">
            <a:avLst/>
          </a:prstGeom>
        </p:spPr>
        <p:txBody>
          <a:bodyPr wrap="none">
            <a:spAutoFit/>
          </a:bodyPr>
          <a:lstStyle/>
          <a:p>
            <a:r>
              <a:rPr lang="ru-RU" sz="2400" dirty="0">
                <a:latin typeface="Times New Roman" pitchFamily="18" charset="0"/>
                <a:cs typeface="Times New Roman" pitchFamily="18" charset="0"/>
              </a:rPr>
              <a:t>ЧЕК-ЛИСТ</a:t>
            </a:r>
            <a:r>
              <a:rPr lang="ru-RU" sz="2400" b="1" dirty="0">
                <a:latin typeface="Times New Roman" pitchFamily="18" charset="0"/>
                <a:cs typeface="Times New Roman" pitchFamily="18" charset="0"/>
              </a:rPr>
              <a:t> «Анализ урока»</a:t>
            </a:r>
            <a:endParaRPr lang="ru-RU" sz="24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129093468"/>
              </p:ext>
            </p:extLst>
          </p:nvPr>
        </p:nvGraphicFramePr>
        <p:xfrm>
          <a:off x="683568" y="1628800"/>
          <a:ext cx="7992888" cy="4017216"/>
        </p:xfrm>
        <a:graphic>
          <a:graphicData uri="http://schemas.openxmlformats.org/drawingml/2006/table">
            <a:tbl>
              <a:tblPr firstRow="1" firstCol="1" bandRow="1">
                <a:tableStyleId>{5C22544A-7EE6-4342-B048-85BDC9FD1C3A}</a:tableStyleId>
              </a:tblPr>
              <a:tblGrid>
                <a:gridCol w="2070100"/>
                <a:gridCol w="2538412"/>
                <a:gridCol w="1944216"/>
                <a:gridCol w="1440160"/>
              </a:tblGrid>
              <a:tr h="0">
                <a:tc>
                  <a:txBody>
                    <a:bodyPr/>
                    <a:lstStyle/>
                    <a:p>
                      <a:pPr>
                        <a:lnSpc>
                          <a:spcPct val="115000"/>
                        </a:lnSpc>
                        <a:spcAft>
                          <a:spcPts val="0"/>
                        </a:spcAft>
                      </a:pPr>
                      <a:r>
                        <a:rPr lang="ru-RU" sz="1600" dirty="0">
                          <a:effectLst/>
                          <a:latin typeface="Times New Roman" pitchFamily="18" charset="0"/>
                          <a:cs typeface="Times New Roman" pitchFamily="18" charset="0"/>
                        </a:rPr>
                        <a:t>Постановка проблемы </a:t>
                      </a:r>
                      <a:endParaRPr lang="ru-RU" sz="1600" dirty="0">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ru-RU" sz="1600" b="0" dirty="0">
                          <a:solidFill>
                            <a:schemeClr val="tx1"/>
                          </a:solidFill>
                          <a:effectLst/>
                          <a:latin typeface="Times New Roman" pitchFamily="18" charset="0"/>
                          <a:cs typeface="Times New Roman" pitchFamily="18" charset="0"/>
                        </a:rPr>
                        <a:t>Создаёт для учащихся проблемную ситуацию </a:t>
                      </a:r>
                      <a:endParaRPr lang="ru-RU" sz="1600" b="0" dirty="0">
                        <a:solidFill>
                          <a:schemeClr val="tx1"/>
                        </a:solidFill>
                        <a:effectLst/>
                        <a:latin typeface="Times New Roman" pitchFamily="18" charset="0"/>
                        <a:ea typeface="Calibri"/>
                        <a:cs typeface="Times New Roman" pitchFamily="18" charset="0"/>
                      </a:endParaRPr>
                    </a:p>
                  </a:txBody>
                  <a:tcPr marL="68580" marR="68580" marT="0" marB="0">
                    <a:solidFill>
                      <a:schemeClr val="bg1">
                        <a:lumMod val="95000"/>
                      </a:schemeClr>
                    </a:solidFill>
                  </a:tcPr>
                </a:tc>
                <a:tc>
                  <a:txBody>
                    <a:bodyPr/>
                    <a:lstStyle/>
                    <a:p>
                      <a:pPr>
                        <a:lnSpc>
                          <a:spcPct val="115000"/>
                        </a:lnSpc>
                        <a:spcAft>
                          <a:spcPts val="0"/>
                        </a:spcAft>
                      </a:pPr>
                      <a:r>
                        <a:rPr lang="ru-RU" sz="1600" b="0" dirty="0">
                          <a:solidFill>
                            <a:schemeClr val="tx1"/>
                          </a:solidFill>
                          <a:effectLst/>
                          <a:latin typeface="Times New Roman" pitchFamily="18" charset="0"/>
                          <a:cs typeface="Times New Roman" pitchFamily="18" charset="0"/>
                        </a:rPr>
                        <a:t>Педагог формулирует проблему </a:t>
                      </a:r>
                      <a:endParaRPr lang="ru-RU" sz="1600" b="0" dirty="0" smtClean="0">
                        <a:solidFill>
                          <a:schemeClr val="tx1"/>
                        </a:solidFill>
                        <a:effectLst/>
                        <a:latin typeface="Times New Roman" pitchFamily="18" charset="0"/>
                        <a:cs typeface="Times New Roman" pitchFamily="18" charset="0"/>
                      </a:endParaRPr>
                    </a:p>
                    <a:p>
                      <a:pPr>
                        <a:lnSpc>
                          <a:spcPct val="115000"/>
                        </a:lnSpc>
                        <a:spcAft>
                          <a:spcPts val="0"/>
                        </a:spcAft>
                      </a:pPr>
                      <a:endParaRPr lang="ru-RU" sz="1600" b="0" dirty="0">
                        <a:solidFill>
                          <a:schemeClr val="tx1"/>
                        </a:solidFill>
                        <a:effectLst/>
                        <a:latin typeface="Times New Roman" pitchFamily="18" charset="0"/>
                        <a:ea typeface="Calibri"/>
                        <a:cs typeface="Times New Roman" pitchFamily="18" charset="0"/>
                      </a:endParaRPr>
                    </a:p>
                  </a:txBody>
                  <a:tcPr marL="68580" marR="68580" marT="0" marB="0">
                    <a:solidFill>
                      <a:schemeClr val="bg1">
                        <a:lumMod val="95000"/>
                      </a:schemeClr>
                    </a:solidFill>
                  </a:tcPr>
                </a:tc>
                <a:tc>
                  <a:txBody>
                    <a:bodyPr/>
                    <a:lstStyle/>
                    <a:p>
                      <a:pPr>
                        <a:lnSpc>
                          <a:spcPct val="115000"/>
                        </a:lnSpc>
                        <a:spcAft>
                          <a:spcPts val="0"/>
                        </a:spcAft>
                      </a:pPr>
                      <a:r>
                        <a:rPr lang="ru-RU" sz="1600" b="0" dirty="0">
                          <a:solidFill>
                            <a:schemeClr val="tx1"/>
                          </a:solidFill>
                          <a:effectLst/>
                          <a:latin typeface="Times New Roman" pitchFamily="18" charset="0"/>
                          <a:cs typeface="Times New Roman" pitchFamily="18" charset="0"/>
                        </a:rPr>
                        <a:t>Педагог не формулирует проблему </a:t>
                      </a:r>
                      <a:endParaRPr lang="ru-RU" sz="1600" b="0" dirty="0">
                        <a:solidFill>
                          <a:schemeClr val="tx1"/>
                        </a:solidFill>
                        <a:effectLst/>
                        <a:latin typeface="Times New Roman" pitchFamily="18" charset="0"/>
                        <a:ea typeface="Calibri"/>
                        <a:cs typeface="Times New Roman" pitchFamily="18" charset="0"/>
                      </a:endParaRPr>
                    </a:p>
                  </a:txBody>
                  <a:tcPr marL="68580" marR="68580" marT="0" marB="0">
                    <a:solidFill>
                      <a:schemeClr val="bg1">
                        <a:lumMod val="95000"/>
                      </a:schemeClr>
                    </a:solidFill>
                  </a:tcPr>
                </a:tc>
              </a:tr>
              <a:tr h="0">
                <a:tc>
                  <a:txBody>
                    <a:bodyPr/>
                    <a:lstStyle/>
                    <a:p>
                      <a:pPr>
                        <a:lnSpc>
                          <a:spcPct val="115000"/>
                        </a:lnSpc>
                        <a:spcAft>
                          <a:spcPts val="0"/>
                        </a:spcAft>
                      </a:pPr>
                      <a:r>
                        <a:rPr lang="ru-RU" sz="1600">
                          <a:effectLst/>
                          <a:latin typeface="Times New Roman" pitchFamily="18" charset="0"/>
                          <a:cs typeface="Times New Roman" pitchFamily="18" charset="0"/>
                        </a:rPr>
                        <a:t>Постановка цели (образ результата) </a:t>
                      </a:r>
                      <a:endParaRPr lang="ru-RU" sz="1600">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ru-RU" sz="1600" dirty="0">
                          <a:effectLst/>
                          <a:latin typeface="Times New Roman" pitchFamily="18" charset="0"/>
                          <a:cs typeface="Times New Roman" pitchFamily="18" charset="0"/>
                        </a:rPr>
                        <a:t>Учащиеся самостоятельно формулируют цель урока </a:t>
                      </a:r>
                      <a:endParaRPr lang="ru-RU" sz="1600" dirty="0">
                        <a:effectLst/>
                        <a:latin typeface="Times New Roman" pitchFamily="18" charset="0"/>
                        <a:ea typeface="Calibri"/>
                        <a:cs typeface="Times New Roman" pitchFamily="18" charset="0"/>
                      </a:endParaRPr>
                    </a:p>
                  </a:txBody>
                  <a:tcPr marL="68580" marR="68580" marT="0" marB="0">
                    <a:solidFill>
                      <a:schemeClr val="bg1">
                        <a:lumMod val="95000"/>
                      </a:schemeClr>
                    </a:solidFill>
                  </a:tcPr>
                </a:tc>
                <a:tc>
                  <a:txBody>
                    <a:bodyPr/>
                    <a:lstStyle/>
                    <a:p>
                      <a:pPr>
                        <a:lnSpc>
                          <a:spcPct val="115000"/>
                        </a:lnSpc>
                        <a:spcAft>
                          <a:spcPts val="0"/>
                        </a:spcAft>
                      </a:pPr>
                      <a:r>
                        <a:rPr lang="ru-RU" sz="1600" dirty="0">
                          <a:effectLst/>
                          <a:latin typeface="Times New Roman" pitchFamily="18" charset="0"/>
                          <a:cs typeface="Times New Roman" pitchFamily="18" charset="0"/>
                        </a:rPr>
                        <a:t>Педагог сообщает учащимся цель урока </a:t>
                      </a:r>
                      <a:endParaRPr lang="ru-RU" sz="1600" dirty="0" smtClean="0">
                        <a:effectLst/>
                        <a:latin typeface="Times New Roman" pitchFamily="18" charset="0"/>
                        <a:cs typeface="Times New Roman" pitchFamily="18" charset="0"/>
                      </a:endParaRPr>
                    </a:p>
                    <a:p>
                      <a:pPr>
                        <a:lnSpc>
                          <a:spcPct val="115000"/>
                        </a:lnSpc>
                        <a:spcAft>
                          <a:spcPts val="0"/>
                        </a:spcAft>
                      </a:pPr>
                      <a:endParaRPr lang="ru-RU" sz="1600" dirty="0">
                        <a:effectLst/>
                        <a:latin typeface="Times New Roman" pitchFamily="18" charset="0"/>
                        <a:ea typeface="Calibri"/>
                        <a:cs typeface="Times New Roman" pitchFamily="18" charset="0"/>
                      </a:endParaRPr>
                    </a:p>
                  </a:txBody>
                  <a:tcPr marL="68580" marR="68580" marT="0" marB="0">
                    <a:solidFill>
                      <a:schemeClr val="bg1">
                        <a:lumMod val="95000"/>
                      </a:schemeClr>
                    </a:solidFill>
                  </a:tcPr>
                </a:tc>
                <a:tc>
                  <a:txBody>
                    <a:bodyPr/>
                    <a:lstStyle/>
                    <a:p>
                      <a:pPr>
                        <a:lnSpc>
                          <a:spcPct val="115000"/>
                        </a:lnSpc>
                        <a:spcAft>
                          <a:spcPts val="0"/>
                        </a:spcAft>
                      </a:pPr>
                      <a:r>
                        <a:rPr lang="ru-RU" sz="1600" dirty="0">
                          <a:effectLst/>
                          <a:latin typeface="Times New Roman" pitchFamily="18" charset="0"/>
                          <a:cs typeface="Times New Roman" pitchFamily="18" charset="0"/>
                        </a:rPr>
                        <a:t>Педагог не заявляет цель урока</a:t>
                      </a:r>
                      <a:endParaRPr lang="ru-RU" sz="1600" dirty="0">
                        <a:effectLst/>
                        <a:latin typeface="Times New Roman" pitchFamily="18" charset="0"/>
                        <a:ea typeface="Calibri"/>
                        <a:cs typeface="Times New Roman" pitchFamily="18" charset="0"/>
                      </a:endParaRPr>
                    </a:p>
                  </a:txBody>
                  <a:tcPr marL="68580" marR="68580" marT="0" marB="0">
                    <a:solidFill>
                      <a:schemeClr val="bg1">
                        <a:lumMod val="95000"/>
                      </a:schemeClr>
                    </a:solidFill>
                  </a:tcPr>
                </a:tc>
              </a:tr>
              <a:tr h="1773888">
                <a:tc>
                  <a:txBody>
                    <a:bodyPr/>
                    <a:lstStyle/>
                    <a:p>
                      <a:pPr>
                        <a:lnSpc>
                          <a:spcPct val="115000"/>
                        </a:lnSpc>
                        <a:spcAft>
                          <a:spcPts val="0"/>
                        </a:spcAft>
                      </a:pPr>
                      <a:r>
                        <a:rPr lang="ru-RU" sz="1600">
                          <a:effectLst/>
                          <a:latin typeface="Times New Roman" pitchFamily="18" charset="0"/>
                          <a:cs typeface="Times New Roman" pitchFamily="18" charset="0"/>
                        </a:rPr>
                        <a:t>Разработка плана достижения цели </a:t>
                      </a:r>
                      <a:endParaRPr lang="ru-RU" sz="1600">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ru-RU" sz="1600" dirty="0">
                          <a:effectLst/>
                          <a:latin typeface="Times New Roman" pitchFamily="18" charset="0"/>
                          <a:cs typeface="Times New Roman" pitchFamily="18" charset="0"/>
                        </a:rPr>
                        <a:t>Педагог и учащиеся определяют задачи и планируют порядок действий </a:t>
                      </a:r>
                      <a:endParaRPr lang="ru-RU" sz="1600" dirty="0">
                        <a:effectLst/>
                        <a:latin typeface="Times New Roman" pitchFamily="18" charset="0"/>
                        <a:ea typeface="Calibri"/>
                        <a:cs typeface="Times New Roman" pitchFamily="18" charset="0"/>
                      </a:endParaRPr>
                    </a:p>
                  </a:txBody>
                  <a:tcPr marL="68580" marR="68580" marT="0" marB="0">
                    <a:solidFill>
                      <a:schemeClr val="bg1">
                        <a:lumMod val="95000"/>
                      </a:schemeClr>
                    </a:solidFill>
                  </a:tcPr>
                </a:tc>
                <a:tc>
                  <a:txBody>
                    <a:bodyPr/>
                    <a:lstStyle/>
                    <a:p>
                      <a:pPr>
                        <a:lnSpc>
                          <a:spcPct val="115000"/>
                        </a:lnSpc>
                        <a:spcAft>
                          <a:spcPts val="0"/>
                        </a:spcAft>
                      </a:pPr>
                      <a:r>
                        <a:rPr lang="ru-RU" sz="1600" dirty="0">
                          <a:effectLst/>
                          <a:latin typeface="Times New Roman" pitchFamily="18" charset="0"/>
                          <a:cs typeface="Times New Roman" pitchFamily="18" charset="0"/>
                        </a:rPr>
                        <a:t>Педагог сообщает учащимся план работы </a:t>
                      </a:r>
                      <a:endParaRPr lang="ru-RU" sz="1600" dirty="0">
                        <a:effectLst/>
                        <a:latin typeface="Times New Roman" pitchFamily="18" charset="0"/>
                        <a:ea typeface="Calibri"/>
                        <a:cs typeface="Times New Roman" pitchFamily="18" charset="0"/>
                      </a:endParaRPr>
                    </a:p>
                  </a:txBody>
                  <a:tcPr marL="68580" marR="68580" marT="0" marB="0">
                    <a:solidFill>
                      <a:schemeClr val="bg1">
                        <a:lumMod val="95000"/>
                      </a:schemeClr>
                    </a:solidFill>
                  </a:tcPr>
                </a:tc>
                <a:tc>
                  <a:txBody>
                    <a:bodyPr/>
                    <a:lstStyle/>
                    <a:p>
                      <a:pPr>
                        <a:lnSpc>
                          <a:spcPct val="115000"/>
                        </a:lnSpc>
                        <a:spcAft>
                          <a:spcPts val="0"/>
                        </a:spcAft>
                      </a:pPr>
                      <a:r>
                        <a:rPr lang="ru-RU" sz="1600" dirty="0">
                          <a:effectLst/>
                          <a:latin typeface="Times New Roman" pitchFamily="18" charset="0"/>
                          <a:cs typeface="Times New Roman" pitchFamily="18" charset="0"/>
                        </a:rPr>
                        <a:t>Учащиеся не знают план работы на уроке</a:t>
                      </a:r>
                      <a:endParaRPr lang="ru-RU" sz="1600" dirty="0">
                        <a:effectLst/>
                        <a:latin typeface="Times New Roman" pitchFamily="18" charset="0"/>
                        <a:ea typeface="Calibri"/>
                        <a:cs typeface="Times New Roman" pitchFamily="18" charset="0"/>
                      </a:endParaRPr>
                    </a:p>
                  </a:txBody>
                  <a:tcPr marL="68580" marR="68580" marT="0" marB="0">
                    <a:solidFill>
                      <a:schemeClr val="bg1">
                        <a:lumMod val="95000"/>
                      </a:schemeClr>
                    </a:solidFill>
                  </a:tcPr>
                </a:tc>
              </a:tr>
            </a:tbl>
          </a:graphicData>
        </a:graphic>
      </p:graphicFrame>
    </p:spTree>
    <p:extLst>
      <p:ext uri="{BB962C8B-B14F-4D97-AF65-F5344CB8AC3E}">
        <p14:creationId xmlns:p14="http://schemas.microsoft.com/office/powerpoint/2010/main" val="918340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59832" y="476672"/>
            <a:ext cx="4004238" cy="461665"/>
          </a:xfrm>
          <a:prstGeom prst="rect">
            <a:avLst/>
          </a:prstGeom>
        </p:spPr>
        <p:txBody>
          <a:bodyPr wrap="none">
            <a:spAutoFit/>
          </a:bodyPr>
          <a:lstStyle/>
          <a:p>
            <a:r>
              <a:rPr lang="ru-RU" sz="2400" dirty="0">
                <a:latin typeface="Times New Roman" pitchFamily="18" charset="0"/>
                <a:cs typeface="Times New Roman" pitchFamily="18" charset="0"/>
              </a:rPr>
              <a:t>ЧЕК-ЛИСТ</a:t>
            </a:r>
            <a:r>
              <a:rPr lang="ru-RU" sz="2400" b="1" dirty="0">
                <a:latin typeface="Times New Roman" pitchFamily="18" charset="0"/>
                <a:cs typeface="Times New Roman" pitchFamily="18" charset="0"/>
              </a:rPr>
              <a:t> «Анализ урока»</a:t>
            </a:r>
            <a:endParaRPr lang="ru-RU" sz="24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804756785"/>
              </p:ext>
            </p:extLst>
          </p:nvPr>
        </p:nvGraphicFramePr>
        <p:xfrm>
          <a:off x="539552" y="1484784"/>
          <a:ext cx="7992888" cy="3521846"/>
        </p:xfrm>
        <a:graphic>
          <a:graphicData uri="http://schemas.openxmlformats.org/drawingml/2006/table">
            <a:tbl>
              <a:tblPr firstRow="1" firstCol="1" bandRow="1">
                <a:tableStyleId>{5C22544A-7EE6-4342-B048-85BDC9FD1C3A}</a:tableStyleId>
              </a:tblPr>
              <a:tblGrid>
                <a:gridCol w="2016224"/>
                <a:gridCol w="2232248"/>
                <a:gridCol w="2016224"/>
                <a:gridCol w="1728192"/>
              </a:tblGrid>
              <a:tr h="2160240">
                <a:tc>
                  <a:txBody>
                    <a:bodyPr/>
                    <a:lstStyle/>
                    <a:p>
                      <a:pPr>
                        <a:lnSpc>
                          <a:spcPct val="115000"/>
                        </a:lnSpc>
                        <a:spcAft>
                          <a:spcPts val="0"/>
                        </a:spcAft>
                      </a:pPr>
                      <a:r>
                        <a:rPr lang="ru-RU" sz="1600" dirty="0">
                          <a:effectLst/>
                          <a:latin typeface="Times New Roman"/>
                          <a:ea typeface="Calibri"/>
                          <a:cs typeface="Times New Roman"/>
                        </a:rPr>
                        <a:t>Структурирование урока в соответствии с планом </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600" b="0" dirty="0">
                          <a:solidFill>
                            <a:schemeClr val="tx1"/>
                          </a:solidFill>
                          <a:effectLst/>
                          <a:latin typeface="Times New Roman"/>
                          <a:ea typeface="Calibri"/>
                          <a:cs typeface="Times New Roman"/>
                        </a:rPr>
                        <a:t>Каждое задание урока продвигает учащихся к достижению цели. Дети понимают этапы продвижения</a:t>
                      </a:r>
                      <a:endParaRPr lang="ru-RU" sz="1600" b="0" dirty="0">
                        <a:solidFill>
                          <a:schemeClr val="tx1"/>
                        </a:solidFill>
                        <a:effectLst/>
                        <a:latin typeface="Calibri"/>
                        <a:ea typeface="Calibri"/>
                        <a:cs typeface="Times New Roman"/>
                      </a:endParaRPr>
                    </a:p>
                  </a:txBody>
                  <a:tcPr marL="68580" marR="68580" marT="0" marB="0">
                    <a:solidFill>
                      <a:schemeClr val="bg1">
                        <a:lumMod val="95000"/>
                      </a:schemeClr>
                    </a:solidFill>
                  </a:tcPr>
                </a:tc>
                <a:tc>
                  <a:txBody>
                    <a:bodyPr/>
                    <a:lstStyle/>
                    <a:p>
                      <a:pPr>
                        <a:lnSpc>
                          <a:spcPct val="115000"/>
                        </a:lnSpc>
                        <a:spcAft>
                          <a:spcPts val="0"/>
                        </a:spcAft>
                      </a:pPr>
                      <a:r>
                        <a:rPr lang="ru-RU" sz="1600" b="0" dirty="0">
                          <a:solidFill>
                            <a:schemeClr val="tx1"/>
                          </a:solidFill>
                          <a:effectLst/>
                          <a:latin typeface="Times New Roman"/>
                          <a:ea typeface="Calibri"/>
                          <a:cs typeface="Times New Roman"/>
                        </a:rPr>
                        <a:t>Урок частично структурирован в соответствии с планом. Структура урока не понятна </a:t>
                      </a:r>
                      <a:r>
                        <a:rPr lang="ru-RU" sz="1600" b="0" dirty="0" smtClean="0">
                          <a:solidFill>
                            <a:schemeClr val="tx1"/>
                          </a:solidFill>
                          <a:effectLst/>
                          <a:latin typeface="Times New Roman"/>
                          <a:ea typeface="Calibri"/>
                          <a:cs typeface="Times New Roman"/>
                        </a:rPr>
                        <a:t>учащимся</a:t>
                      </a:r>
                    </a:p>
                    <a:p>
                      <a:pPr>
                        <a:lnSpc>
                          <a:spcPct val="115000"/>
                        </a:lnSpc>
                        <a:spcAft>
                          <a:spcPts val="0"/>
                        </a:spcAft>
                      </a:pPr>
                      <a:endParaRPr lang="ru-RU" sz="1600" b="0" dirty="0">
                        <a:solidFill>
                          <a:schemeClr val="tx1"/>
                        </a:solidFill>
                        <a:effectLst/>
                        <a:latin typeface="Calibri"/>
                        <a:ea typeface="Calibri"/>
                        <a:cs typeface="Times New Roman"/>
                      </a:endParaRPr>
                    </a:p>
                  </a:txBody>
                  <a:tcPr marL="68580" marR="68580" marT="0" marB="0">
                    <a:solidFill>
                      <a:schemeClr val="bg1">
                        <a:lumMod val="95000"/>
                      </a:schemeClr>
                    </a:solidFill>
                  </a:tcPr>
                </a:tc>
                <a:tc>
                  <a:txBody>
                    <a:bodyPr/>
                    <a:lstStyle/>
                    <a:p>
                      <a:pPr>
                        <a:lnSpc>
                          <a:spcPct val="115000"/>
                        </a:lnSpc>
                        <a:spcAft>
                          <a:spcPts val="0"/>
                        </a:spcAft>
                      </a:pPr>
                      <a:r>
                        <a:rPr lang="ru-RU" sz="1600" b="0" dirty="0">
                          <a:solidFill>
                            <a:schemeClr val="tx1"/>
                          </a:solidFill>
                          <a:effectLst/>
                          <a:latin typeface="Times New Roman"/>
                          <a:ea typeface="Calibri"/>
                          <a:cs typeface="Times New Roman"/>
                        </a:rPr>
                        <a:t>Педагог не следует плану и/или задания урока логически не </a:t>
                      </a:r>
                      <a:r>
                        <a:rPr lang="ru-RU" sz="1600" b="0" dirty="0" smtClean="0">
                          <a:solidFill>
                            <a:schemeClr val="tx1"/>
                          </a:solidFill>
                          <a:effectLst/>
                          <a:latin typeface="Times New Roman"/>
                          <a:ea typeface="Calibri"/>
                          <a:cs typeface="Times New Roman"/>
                        </a:rPr>
                        <a:t>выстроены</a:t>
                      </a:r>
                      <a:endParaRPr lang="ru-RU" sz="1600" b="0" dirty="0">
                        <a:solidFill>
                          <a:schemeClr val="tx1"/>
                        </a:solidFill>
                        <a:effectLst/>
                        <a:latin typeface="Calibri"/>
                        <a:ea typeface="Calibri"/>
                        <a:cs typeface="Times New Roman"/>
                      </a:endParaRPr>
                    </a:p>
                  </a:txBody>
                  <a:tcPr marL="68580" marR="68580" marT="0" marB="0">
                    <a:solidFill>
                      <a:schemeClr val="bg1">
                        <a:lumMod val="95000"/>
                      </a:schemeClr>
                    </a:solidFill>
                  </a:tcPr>
                </a:tc>
              </a:tr>
              <a:tr h="1361606">
                <a:tc>
                  <a:txBody>
                    <a:bodyPr/>
                    <a:lstStyle/>
                    <a:p>
                      <a:pPr>
                        <a:lnSpc>
                          <a:spcPct val="115000"/>
                        </a:lnSpc>
                        <a:spcAft>
                          <a:spcPts val="0"/>
                        </a:spcAft>
                      </a:pPr>
                      <a:r>
                        <a:rPr lang="ru-RU" sz="1600">
                          <a:effectLst/>
                          <a:latin typeface="Times New Roman"/>
                          <a:ea typeface="Calibri"/>
                          <a:cs typeface="Times New Roman"/>
                        </a:rPr>
                        <a:t>Оправданность выбора методов / приемов </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latin typeface="Times New Roman"/>
                          <a:ea typeface="Calibri"/>
                          <a:cs typeface="Times New Roman"/>
                        </a:rPr>
                        <a:t>Выбор всех методов / приемов оправдан </a:t>
                      </a:r>
                      <a:endParaRPr lang="ru-RU" sz="1600" dirty="0">
                        <a:effectLst/>
                        <a:latin typeface="Calibri"/>
                        <a:ea typeface="Calibri"/>
                        <a:cs typeface="Times New Roman"/>
                      </a:endParaRPr>
                    </a:p>
                  </a:txBody>
                  <a:tcPr marL="68580" marR="68580" marT="0" marB="0">
                    <a:solidFill>
                      <a:schemeClr val="bg1">
                        <a:lumMod val="95000"/>
                      </a:schemeClr>
                    </a:solidFill>
                  </a:tcPr>
                </a:tc>
                <a:tc>
                  <a:txBody>
                    <a:bodyPr/>
                    <a:lstStyle/>
                    <a:p>
                      <a:pPr>
                        <a:lnSpc>
                          <a:spcPct val="115000"/>
                        </a:lnSpc>
                        <a:spcAft>
                          <a:spcPts val="0"/>
                        </a:spcAft>
                      </a:pPr>
                      <a:r>
                        <a:rPr lang="ru-RU" sz="1600" dirty="0">
                          <a:effectLst/>
                          <a:latin typeface="Times New Roman"/>
                          <a:ea typeface="Calibri"/>
                          <a:cs typeface="Times New Roman"/>
                        </a:rPr>
                        <a:t>Не все методы / приемы оправданы </a:t>
                      </a:r>
                      <a:endParaRPr lang="ru-RU" sz="1600" dirty="0">
                        <a:effectLst/>
                        <a:latin typeface="Calibri"/>
                        <a:ea typeface="Calibri"/>
                        <a:cs typeface="Times New Roman"/>
                      </a:endParaRPr>
                    </a:p>
                  </a:txBody>
                  <a:tcPr marL="68580" marR="68580" marT="0" marB="0">
                    <a:solidFill>
                      <a:schemeClr val="bg1">
                        <a:lumMod val="95000"/>
                      </a:schemeClr>
                    </a:solidFill>
                  </a:tcPr>
                </a:tc>
                <a:tc>
                  <a:txBody>
                    <a:bodyPr/>
                    <a:lstStyle/>
                    <a:p>
                      <a:pPr>
                        <a:lnSpc>
                          <a:spcPct val="115000"/>
                        </a:lnSpc>
                        <a:spcAft>
                          <a:spcPts val="0"/>
                        </a:spcAft>
                      </a:pPr>
                      <a:r>
                        <a:rPr lang="ru-RU" sz="1600" dirty="0">
                          <a:effectLst/>
                          <a:latin typeface="Times New Roman"/>
                          <a:ea typeface="Calibri"/>
                          <a:cs typeface="Times New Roman"/>
                        </a:rPr>
                        <a:t>Выбор методов / приемов не </a:t>
                      </a:r>
                      <a:r>
                        <a:rPr lang="ru-RU" sz="1600" dirty="0" smtClean="0">
                          <a:effectLst/>
                          <a:latin typeface="Times New Roman"/>
                          <a:ea typeface="Calibri"/>
                          <a:cs typeface="Times New Roman"/>
                        </a:rPr>
                        <a:t>оправдан</a:t>
                      </a:r>
                    </a:p>
                    <a:p>
                      <a:pPr>
                        <a:lnSpc>
                          <a:spcPct val="115000"/>
                        </a:lnSpc>
                        <a:spcAft>
                          <a:spcPts val="0"/>
                        </a:spcAft>
                      </a:pPr>
                      <a:endParaRPr lang="ru-RU" sz="1600" dirty="0">
                        <a:effectLst/>
                        <a:latin typeface="Calibri"/>
                        <a:ea typeface="Calibri"/>
                        <a:cs typeface="Times New Roman"/>
                      </a:endParaRPr>
                    </a:p>
                  </a:txBody>
                  <a:tcPr marL="68580" marR="68580" marT="0" marB="0">
                    <a:solidFill>
                      <a:schemeClr val="bg1">
                        <a:lumMod val="95000"/>
                      </a:schemeClr>
                    </a:solidFill>
                  </a:tcPr>
                </a:tc>
              </a:tr>
            </a:tbl>
          </a:graphicData>
        </a:graphic>
      </p:graphicFrame>
    </p:spTree>
    <p:extLst>
      <p:ext uri="{BB962C8B-B14F-4D97-AF65-F5344CB8AC3E}">
        <p14:creationId xmlns:p14="http://schemas.microsoft.com/office/powerpoint/2010/main" val="662399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59832" y="476672"/>
            <a:ext cx="4004238" cy="461665"/>
          </a:xfrm>
          <a:prstGeom prst="rect">
            <a:avLst/>
          </a:prstGeom>
        </p:spPr>
        <p:txBody>
          <a:bodyPr wrap="none">
            <a:spAutoFit/>
          </a:bodyPr>
          <a:lstStyle/>
          <a:p>
            <a:r>
              <a:rPr lang="ru-RU" sz="2400" dirty="0">
                <a:latin typeface="Times New Roman" pitchFamily="18" charset="0"/>
                <a:cs typeface="Times New Roman" pitchFamily="18" charset="0"/>
              </a:rPr>
              <a:t>ЧЕК-ЛИСТ</a:t>
            </a:r>
            <a:r>
              <a:rPr lang="ru-RU" sz="2400" b="1" dirty="0">
                <a:latin typeface="Times New Roman" pitchFamily="18" charset="0"/>
                <a:cs typeface="Times New Roman" pitchFamily="18" charset="0"/>
              </a:rPr>
              <a:t> «Анализ урока»</a:t>
            </a:r>
            <a:endParaRPr lang="ru-RU" sz="24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839441366"/>
              </p:ext>
            </p:extLst>
          </p:nvPr>
        </p:nvGraphicFramePr>
        <p:xfrm>
          <a:off x="683568" y="1340768"/>
          <a:ext cx="7992888" cy="4576144"/>
        </p:xfrm>
        <a:graphic>
          <a:graphicData uri="http://schemas.openxmlformats.org/drawingml/2006/table">
            <a:tbl>
              <a:tblPr firstRow="1" firstCol="1" bandRow="1">
                <a:tableStyleId>{5C22544A-7EE6-4342-B048-85BDC9FD1C3A}</a:tableStyleId>
              </a:tblPr>
              <a:tblGrid>
                <a:gridCol w="2016224"/>
                <a:gridCol w="2232248"/>
                <a:gridCol w="2016224"/>
                <a:gridCol w="1728192"/>
              </a:tblGrid>
              <a:tr h="0">
                <a:tc>
                  <a:txBody>
                    <a:bodyPr/>
                    <a:lstStyle/>
                    <a:p>
                      <a:pPr>
                        <a:lnSpc>
                          <a:spcPct val="115000"/>
                        </a:lnSpc>
                        <a:spcAft>
                          <a:spcPts val="0"/>
                        </a:spcAft>
                      </a:pPr>
                      <a:r>
                        <a:rPr lang="ru-RU" sz="1600" dirty="0">
                          <a:effectLst/>
                          <a:latin typeface="Times New Roman"/>
                          <a:ea typeface="Calibri"/>
                          <a:cs typeface="Times New Roman"/>
                        </a:rPr>
                        <a:t>Актуальность, корректность научной информации и понятийного аппарата </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600" b="0" dirty="0">
                          <a:solidFill>
                            <a:schemeClr val="tx1"/>
                          </a:solidFill>
                          <a:effectLst/>
                          <a:latin typeface="Times New Roman"/>
                          <a:ea typeface="Calibri"/>
                          <a:cs typeface="Times New Roman"/>
                        </a:rPr>
                        <a:t>Вся информация актуальна, точна и корректна. Учет возрастных особенностей учащихся</a:t>
                      </a:r>
                      <a:endParaRPr lang="ru-RU" sz="1600" b="0" dirty="0">
                        <a:solidFill>
                          <a:schemeClr val="tx1"/>
                        </a:solidFill>
                        <a:effectLst/>
                        <a:latin typeface="Calibri"/>
                        <a:ea typeface="Calibri"/>
                        <a:cs typeface="Times New Roman"/>
                      </a:endParaRPr>
                    </a:p>
                  </a:txBody>
                  <a:tcPr marL="68580" marR="68580" marT="0" marB="0">
                    <a:solidFill>
                      <a:schemeClr val="bg1">
                        <a:lumMod val="95000"/>
                      </a:schemeClr>
                    </a:solidFill>
                  </a:tcPr>
                </a:tc>
                <a:tc>
                  <a:txBody>
                    <a:bodyPr/>
                    <a:lstStyle/>
                    <a:p>
                      <a:pPr>
                        <a:lnSpc>
                          <a:spcPct val="115000"/>
                        </a:lnSpc>
                        <a:spcAft>
                          <a:spcPts val="0"/>
                        </a:spcAft>
                      </a:pPr>
                      <a:r>
                        <a:rPr lang="ru-RU" sz="1600" b="0" dirty="0">
                          <a:solidFill>
                            <a:schemeClr val="tx1"/>
                          </a:solidFill>
                          <a:effectLst/>
                          <a:latin typeface="Times New Roman"/>
                          <a:ea typeface="Calibri"/>
                          <a:cs typeface="Times New Roman"/>
                        </a:rPr>
                        <a:t>Не всегда информация или понятия были корректны</a:t>
                      </a:r>
                      <a:endParaRPr lang="ru-RU" sz="1600" b="0" dirty="0">
                        <a:solidFill>
                          <a:schemeClr val="tx1"/>
                        </a:solidFill>
                        <a:effectLst/>
                        <a:latin typeface="Calibri"/>
                        <a:ea typeface="Calibri"/>
                        <a:cs typeface="Times New Roman"/>
                      </a:endParaRPr>
                    </a:p>
                  </a:txBody>
                  <a:tcPr marL="68580" marR="68580" marT="0" marB="0">
                    <a:solidFill>
                      <a:schemeClr val="bg1">
                        <a:lumMod val="95000"/>
                      </a:schemeClr>
                    </a:solidFill>
                  </a:tcPr>
                </a:tc>
                <a:tc>
                  <a:txBody>
                    <a:bodyPr/>
                    <a:lstStyle/>
                    <a:p>
                      <a:pPr>
                        <a:lnSpc>
                          <a:spcPct val="115000"/>
                        </a:lnSpc>
                        <a:spcAft>
                          <a:spcPts val="0"/>
                        </a:spcAft>
                      </a:pPr>
                      <a:r>
                        <a:rPr lang="ru-RU" sz="1600" b="0" dirty="0">
                          <a:solidFill>
                            <a:schemeClr val="tx1"/>
                          </a:solidFill>
                          <a:effectLst/>
                          <a:latin typeface="Times New Roman"/>
                          <a:ea typeface="Calibri"/>
                          <a:cs typeface="Times New Roman"/>
                        </a:rPr>
                        <a:t>Использовались некорректные определения или были фактические </a:t>
                      </a:r>
                      <a:r>
                        <a:rPr lang="ru-RU" sz="1600" b="0" dirty="0" smtClean="0">
                          <a:solidFill>
                            <a:schemeClr val="tx1"/>
                          </a:solidFill>
                          <a:effectLst/>
                          <a:latin typeface="Times New Roman"/>
                          <a:ea typeface="Calibri"/>
                          <a:cs typeface="Times New Roman"/>
                        </a:rPr>
                        <a:t>ошибки</a:t>
                      </a:r>
                    </a:p>
                    <a:p>
                      <a:pPr>
                        <a:lnSpc>
                          <a:spcPct val="115000"/>
                        </a:lnSpc>
                        <a:spcAft>
                          <a:spcPts val="0"/>
                        </a:spcAft>
                      </a:pPr>
                      <a:endParaRPr lang="ru-RU" sz="1600" b="0" dirty="0">
                        <a:solidFill>
                          <a:schemeClr val="tx1"/>
                        </a:solidFill>
                        <a:effectLst/>
                        <a:latin typeface="Calibri"/>
                        <a:ea typeface="Calibri"/>
                        <a:cs typeface="Times New Roman"/>
                      </a:endParaRPr>
                    </a:p>
                  </a:txBody>
                  <a:tcPr marL="68580" marR="68580" marT="0" marB="0">
                    <a:solidFill>
                      <a:schemeClr val="bg1">
                        <a:lumMod val="95000"/>
                      </a:schemeClr>
                    </a:solidFill>
                  </a:tcPr>
                </a:tc>
              </a:tr>
              <a:tr h="0">
                <a:tc>
                  <a:txBody>
                    <a:bodyPr/>
                    <a:lstStyle/>
                    <a:p>
                      <a:pPr>
                        <a:lnSpc>
                          <a:spcPct val="115000"/>
                        </a:lnSpc>
                        <a:spcAft>
                          <a:spcPts val="0"/>
                        </a:spcAft>
                      </a:pPr>
                      <a:r>
                        <a:rPr lang="ru-RU" sz="1600">
                          <a:effectLst/>
                          <a:latin typeface="Times New Roman"/>
                          <a:ea typeface="Calibri"/>
                          <a:cs typeface="Times New Roman"/>
                        </a:rPr>
                        <a:t>Структурирование информации в разных форматах </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latin typeface="Times New Roman"/>
                          <a:ea typeface="Calibri"/>
                          <a:cs typeface="Times New Roman"/>
                        </a:rPr>
                        <a:t>Использовались разные форматы. Информация структурирована</a:t>
                      </a:r>
                      <a:endParaRPr lang="ru-RU" sz="1600" dirty="0">
                        <a:effectLst/>
                        <a:latin typeface="Calibri"/>
                        <a:ea typeface="Calibri"/>
                        <a:cs typeface="Times New Roman"/>
                      </a:endParaRPr>
                    </a:p>
                  </a:txBody>
                  <a:tcPr marL="68580" marR="68580" marT="0" marB="0">
                    <a:solidFill>
                      <a:schemeClr val="bg1">
                        <a:lumMod val="95000"/>
                      </a:schemeClr>
                    </a:solidFill>
                  </a:tcPr>
                </a:tc>
                <a:tc>
                  <a:txBody>
                    <a:bodyPr/>
                    <a:lstStyle/>
                    <a:p>
                      <a:pPr>
                        <a:lnSpc>
                          <a:spcPct val="115000"/>
                        </a:lnSpc>
                        <a:spcAft>
                          <a:spcPts val="0"/>
                        </a:spcAft>
                      </a:pPr>
                      <a:r>
                        <a:rPr lang="ru-RU" sz="1600" dirty="0">
                          <a:effectLst/>
                          <a:latin typeface="Times New Roman"/>
                          <a:ea typeface="Calibri"/>
                          <a:cs typeface="Times New Roman"/>
                        </a:rPr>
                        <a:t>Только один формат структурирования </a:t>
                      </a:r>
                      <a:r>
                        <a:rPr lang="ru-RU" sz="1600" dirty="0" smtClean="0">
                          <a:effectLst/>
                          <a:latin typeface="Times New Roman"/>
                          <a:ea typeface="Calibri"/>
                          <a:cs typeface="Times New Roman"/>
                        </a:rPr>
                        <a:t>информации</a:t>
                      </a:r>
                    </a:p>
                    <a:p>
                      <a:pPr>
                        <a:lnSpc>
                          <a:spcPct val="115000"/>
                        </a:lnSpc>
                        <a:spcAft>
                          <a:spcPts val="0"/>
                        </a:spcAft>
                      </a:pPr>
                      <a:endParaRPr lang="ru-RU" sz="1600" dirty="0">
                        <a:effectLst/>
                        <a:latin typeface="Calibri"/>
                        <a:ea typeface="Calibri"/>
                        <a:cs typeface="Times New Roman"/>
                      </a:endParaRPr>
                    </a:p>
                  </a:txBody>
                  <a:tcPr marL="68580" marR="68580" marT="0" marB="0">
                    <a:solidFill>
                      <a:schemeClr val="bg1">
                        <a:lumMod val="95000"/>
                      </a:schemeClr>
                    </a:solidFill>
                  </a:tcPr>
                </a:tc>
                <a:tc>
                  <a:txBody>
                    <a:bodyPr/>
                    <a:lstStyle/>
                    <a:p>
                      <a:pPr>
                        <a:lnSpc>
                          <a:spcPct val="115000"/>
                        </a:lnSpc>
                        <a:spcAft>
                          <a:spcPts val="0"/>
                        </a:spcAft>
                      </a:pPr>
                      <a:r>
                        <a:rPr lang="ru-RU" sz="1600" dirty="0">
                          <a:effectLst/>
                          <a:latin typeface="Times New Roman"/>
                          <a:ea typeface="Calibri"/>
                          <a:cs typeface="Times New Roman"/>
                        </a:rPr>
                        <a:t>Информация не структурирована</a:t>
                      </a:r>
                      <a:endParaRPr lang="ru-RU" sz="1600" dirty="0">
                        <a:effectLst/>
                        <a:latin typeface="Calibri"/>
                        <a:ea typeface="Calibri"/>
                        <a:cs typeface="Times New Roman"/>
                      </a:endParaRPr>
                    </a:p>
                  </a:txBody>
                  <a:tcPr marL="68580" marR="68580" marT="0" marB="0">
                    <a:solidFill>
                      <a:schemeClr val="bg1">
                        <a:lumMod val="95000"/>
                      </a:schemeClr>
                    </a:solidFill>
                  </a:tcPr>
                </a:tc>
              </a:tr>
              <a:tr h="1491568">
                <a:tc>
                  <a:txBody>
                    <a:bodyPr/>
                    <a:lstStyle/>
                    <a:p>
                      <a:pPr>
                        <a:lnSpc>
                          <a:spcPct val="115000"/>
                        </a:lnSpc>
                        <a:spcAft>
                          <a:spcPts val="0"/>
                        </a:spcAft>
                      </a:pPr>
                      <a:r>
                        <a:rPr lang="ru-RU" sz="1600" dirty="0">
                          <a:effectLst/>
                          <a:latin typeface="Times New Roman"/>
                          <a:ea typeface="Calibri"/>
                          <a:cs typeface="Times New Roman"/>
                        </a:rPr>
                        <a:t>Использование современных средств обучения: </a:t>
                      </a:r>
                      <a:r>
                        <a:rPr lang="ru-RU" sz="1600" dirty="0" smtClean="0">
                          <a:effectLst/>
                          <a:latin typeface="Times New Roman"/>
                          <a:ea typeface="Calibri"/>
                          <a:cs typeface="Times New Roman"/>
                        </a:rPr>
                        <a:t>мультимедиа</a:t>
                      </a:r>
                      <a:r>
                        <a:rPr lang="ru-RU" sz="1600" dirty="0">
                          <a:effectLst/>
                          <a:latin typeface="Times New Roman"/>
                          <a:ea typeface="Calibri"/>
                          <a:cs typeface="Times New Roman"/>
                        </a:rPr>
                        <a:t>, др. </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latin typeface="Times New Roman"/>
                          <a:ea typeface="Calibri"/>
                          <a:cs typeface="Times New Roman"/>
                        </a:rPr>
                        <a:t>Использует в полном соответствии с целями и задачами </a:t>
                      </a:r>
                      <a:endParaRPr lang="ru-RU" sz="1600" dirty="0">
                        <a:effectLst/>
                        <a:latin typeface="Calibri"/>
                        <a:ea typeface="Calibri"/>
                        <a:cs typeface="Times New Roman"/>
                      </a:endParaRPr>
                    </a:p>
                  </a:txBody>
                  <a:tcPr marL="68580" marR="68580" marT="0" marB="0">
                    <a:solidFill>
                      <a:schemeClr val="bg1">
                        <a:lumMod val="95000"/>
                      </a:schemeClr>
                    </a:solidFill>
                  </a:tcPr>
                </a:tc>
                <a:tc>
                  <a:txBody>
                    <a:bodyPr/>
                    <a:lstStyle/>
                    <a:p>
                      <a:pPr>
                        <a:lnSpc>
                          <a:spcPct val="115000"/>
                        </a:lnSpc>
                        <a:spcAft>
                          <a:spcPts val="0"/>
                        </a:spcAft>
                      </a:pPr>
                      <a:r>
                        <a:rPr lang="ru-RU" sz="1600" dirty="0">
                          <a:effectLst/>
                          <a:latin typeface="Times New Roman"/>
                          <a:ea typeface="Calibri"/>
                          <a:cs typeface="Times New Roman"/>
                        </a:rPr>
                        <a:t>Используемые ресурсы не соответствуют целям и задачам </a:t>
                      </a:r>
                      <a:endParaRPr lang="ru-RU" sz="1600" dirty="0">
                        <a:effectLst/>
                        <a:latin typeface="Calibri"/>
                        <a:ea typeface="Calibri"/>
                        <a:cs typeface="Times New Roman"/>
                      </a:endParaRPr>
                    </a:p>
                  </a:txBody>
                  <a:tcPr marL="68580" marR="68580" marT="0" marB="0">
                    <a:solidFill>
                      <a:schemeClr val="bg1">
                        <a:lumMod val="95000"/>
                      </a:schemeClr>
                    </a:solidFill>
                  </a:tcPr>
                </a:tc>
                <a:tc>
                  <a:txBody>
                    <a:bodyPr/>
                    <a:lstStyle/>
                    <a:p>
                      <a:pPr>
                        <a:lnSpc>
                          <a:spcPct val="115000"/>
                        </a:lnSpc>
                        <a:spcAft>
                          <a:spcPts val="0"/>
                        </a:spcAft>
                      </a:pPr>
                      <a:r>
                        <a:rPr lang="ru-RU" sz="1600" dirty="0">
                          <a:effectLst/>
                          <a:latin typeface="Times New Roman"/>
                          <a:ea typeface="Calibri"/>
                          <a:cs typeface="Times New Roman"/>
                        </a:rPr>
                        <a:t>Современные средства обучения не используются </a:t>
                      </a:r>
                      <a:endParaRPr lang="ru-RU" sz="1600" dirty="0">
                        <a:effectLst/>
                        <a:latin typeface="Calibri"/>
                        <a:ea typeface="Calibri"/>
                        <a:cs typeface="Times New Roman"/>
                      </a:endParaRPr>
                    </a:p>
                  </a:txBody>
                  <a:tcPr marL="68580" marR="68580" marT="0" marB="0">
                    <a:solidFill>
                      <a:schemeClr val="bg1">
                        <a:lumMod val="95000"/>
                      </a:schemeClr>
                    </a:solidFill>
                  </a:tcPr>
                </a:tc>
              </a:tr>
            </a:tbl>
          </a:graphicData>
        </a:graphic>
      </p:graphicFrame>
    </p:spTree>
    <p:extLst>
      <p:ext uri="{BB962C8B-B14F-4D97-AF65-F5344CB8AC3E}">
        <p14:creationId xmlns:p14="http://schemas.microsoft.com/office/powerpoint/2010/main" val="3506227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59832" y="476672"/>
            <a:ext cx="4004238" cy="461665"/>
          </a:xfrm>
          <a:prstGeom prst="rect">
            <a:avLst/>
          </a:prstGeom>
        </p:spPr>
        <p:txBody>
          <a:bodyPr wrap="none">
            <a:spAutoFit/>
          </a:bodyPr>
          <a:lstStyle/>
          <a:p>
            <a:r>
              <a:rPr lang="ru-RU" sz="2400" dirty="0">
                <a:latin typeface="Times New Roman" pitchFamily="18" charset="0"/>
                <a:cs typeface="Times New Roman" pitchFamily="18" charset="0"/>
              </a:rPr>
              <a:t>ЧЕК-ЛИСТ</a:t>
            </a:r>
            <a:r>
              <a:rPr lang="ru-RU" sz="2400" b="1" dirty="0">
                <a:latin typeface="Times New Roman" pitchFamily="18" charset="0"/>
                <a:cs typeface="Times New Roman" pitchFamily="18" charset="0"/>
              </a:rPr>
              <a:t> «Анализ урока»</a:t>
            </a:r>
            <a:endParaRPr lang="ru-RU" sz="24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44231782"/>
              </p:ext>
            </p:extLst>
          </p:nvPr>
        </p:nvGraphicFramePr>
        <p:xfrm>
          <a:off x="611560" y="1340768"/>
          <a:ext cx="7992888" cy="4576144"/>
        </p:xfrm>
        <a:graphic>
          <a:graphicData uri="http://schemas.openxmlformats.org/drawingml/2006/table">
            <a:tbl>
              <a:tblPr firstRow="1" firstCol="1" bandRow="1">
                <a:tableStyleId>{5C22544A-7EE6-4342-B048-85BDC9FD1C3A}</a:tableStyleId>
              </a:tblPr>
              <a:tblGrid>
                <a:gridCol w="2016224"/>
                <a:gridCol w="2160240"/>
                <a:gridCol w="1944216"/>
                <a:gridCol w="1872208"/>
              </a:tblGrid>
              <a:tr h="0">
                <a:tc>
                  <a:txBody>
                    <a:bodyPr/>
                    <a:lstStyle/>
                    <a:p>
                      <a:pPr>
                        <a:lnSpc>
                          <a:spcPct val="115000"/>
                        </a:lnSpc>
                        <a:spcAft>
                          <a:spcPts val="0"/>
                        </a:spcAft>
                      </a:pPr>
                      <a:r>
                        <a:rPr lang="ru-RU" sz="1600" dirty="0">
                          <a:effectLst/>
                          <a:latin typeface="Times New Roman"/>
                          <a:ea typeface="Calibri"/>
                          <a:cs typeface="Times New Roman"/>
                        </a:rPr>
                        <a:t>Определение критериев оценки результата </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600" b="0" dirty="0">
                          <a:solidFill>
                            <a:schemeClr val="tx1"/>
                          </a:solidFill>
                          <a:effectLst/>
                          <a:latin typeface="Times New Roman"/>
                          <a:ea typeface="Calibri"/>
                          <a:cs typeface="Times New Roman"/>
                        </a:rPr>
                        <a:t>Педагог и учащиеся вырабатывают критерии оценки результата </a:t>
                      </a:r>
                      <a:endParaRPr lang="ru-RU" sz="1600" b="0" dirty="0" smtClean="0">
                        <a:solidFill>
                          <a:schemeClr val="tx1"/>
                        </a:solidFill>
                        <a:effectLst/>
                        <a:latin typeface="Times New Roman"/>
                        <a:ea typeface="Calibri"/>
                        <a:cs typeface="Times New Roman"/>
                      </a:endParaRPr>
                    </a:p>
                    <a:p>
                      <a:pPr>
                        <a:lnSpc>
                          <a:spcPct val="115000"/>
                        </a:lnSpc>
                        <a:spcAft>
                          <a:spcPts val="0"/>
                        </a:spcAft>
                      </a:pPr>
                      <a:endParaRPr lang="ru-RU" sz="1600" b="0" dirty="0">
                        <a:solidFill>
                          <a:schemeClr val="tx1"/>
                        </a:solidFill>
                        <a:effectLst/>
                        <a:latin typeface="Calibri"/>
                        <a:ea typeface="Calibri"/>
                        <a:cs typeface="Times New Roman"/>
                      </a:endParaRPr>
                    </a:p>
                  </a:txBody>
                  <a:tcPr marL="68580" marR="68580" marT="0" marB="0">
                    <a:solidFill>
                      <a:schemeClr val="bg1">
                        <a:lumMod val="95000"/>
                      </a:schemeClr>
                    </a:solidFill>
                  </a:tcPr>
                </a:tc>
                <a:tc>
                  <a:txBody>
                    <a:bodyPr/>
                    <a:lstStyle/>
                    <a:p>
                      <a:pPr>
                        <a:lnSpc>
                          <a:spcPct val="115000"/>
                        </a:lnSpc>
                        <a:spcAft>
                          <a:spcPts val="0"/>
                        </a:spcAft>
                      </a:pPr>
                      <a:r>
                        <a:rPr lang="ru-RU" sz="1600" b="0" dirty="0">
                          <a:solidFill>
                            <a:schemeClr val="tx1"/>
                          </a:solidFill>
                          <a:effectLst/>
                          <a:latin typeface="Times New Roman"/>
                          <a:ea typeface="Calibri"/>
                          <a:cs typeface="Times New Roman"/>
                        </a:rPr>
                        <a:t>Педагог сообщает критерии оценивания </a:t>
                      </a:r>
                      <a:endParaRPr lang="ru-RU" sz="1600" b="0" dirty="0">
                        <a:solidFill>
                          <a:schemeClr val="tx1"/>
                        </a:solidFill>
                        <a:effectLst/>
                        <a:latin typeface="Calibri"/>
                        <a:ea typeface="Calibri"/>
                        <a:cs typeface="Times New Roman"/>
                      </a:endParaRPr>
                    </a:p>
                  </a:txBody>
                  <a:tcPr marL="68580" marR="68580" marT="0" marB="0">
                    <a:solidFill>
                      <a:schemeClr val="bg1">
                        <a:lumMod val="95000"/>
                      </a:schemeClr>
                    </a:solidFill>
                  </a:tcPr>
                </a:tc>
                <a:tc>
                  <a:txBody>
                    <a:bodyPr/>
                    <a:lstStyle/>
                    <a:p>
                      <a:pPr>
                        <a:lnSpc>
                          <a:spcPct val="115000"/>
                        </a:lnSpc>
                        <a:spcAft>
                          <a:spcPts val="0"/>
                        </a:spcAft>
                      </a:pPr>
                      <a:r>
                        <a:rPr lang="ru-RU" sz="1600" b="0" dirty="0">
                          <a:solidFill>
                            <a:schemeClr val="tx1"/>
                          </a:solidFill>
                          <a:effectLst/>
                          <a:latin typeface="Times New Roman"/>
                          <a:ea typeface="Calibri"/>
                          <a:cs typeface="Times New Roman"/>
                        </a:rPr>
                        <a:t>Критерии оценки результата не определены</a:t>
                      </a:r>
                      <a:endParaRPr lang="ru-RU" sz="1600" b="0" dirty="0">
                        <a:solidFill>
                          <a:schemeClr val="tx1"/>
                        </a:solidFill>
                        <a:effectLst/>
                        <a:latin typeface="Calibri"/>
                        <a:ea typeface="Calibri"/>
                        <a:cs typeface="Times New Roman"/>
                      </a:endParaRPr>
                    </a:p>
                  </a:txBody>
                  <a:tcPr marL="68580" marR="68580" marT="0" marB="0">
                    <a:solidFill>
                      <a:schemeClr val="bg1">
                        <a:lumMod val="95000"/>
                      </a:schemeClr>
                    </a:solidFill>
                  </a:tcPr>
                </a:tc>
              </a:tr>
              <a:tr h="0">
                <a:tc>
                  <a:txBody>
                    <a:bodyPr/>
                    <a:lstStyle/>
                    <a:p>
                      <a:pPr>
                        <a:lnSpc>
                          <a:spcPct val="115000"/>
                        </a:lnSpc>
                        <a:spcAft>
                          <a:spcPts val="0"/>
                        </a:spcAft>
                      </a:pPr>
                      <a:r>
                        <a:rPr lang="ru-RU" sz="1600">
                          <a:effectLst/>
                          <a:latin typeface="Times New Roman"/>
                          <a:ea typeface="Calibri"/>
                          <a:cs typeface="Times New Roman"/>
                        </a:rPr>
                        <a:t>Соотнесение полученного результата с запланированным (с целью урока)</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latin typeface="Times New Roman"/>
                          <a:ea typeface="Calibri"/>
                          <a:cs typeface="Times New Roman"/>
                        </a:rPr>
                        <a:t>Учитель вернулся к планируемому результату (к цели урока) и проанализировал его </a:t>
                      </a:r>
                      <a:endParaRPr lang="ru-RU" sz="1600" dirty="0" smtClean="0">
                        <a:effectLst/>
                        <a:latin typeface="Times New Roman"/>
                        <a:ea typeface="Calibri"/>
                        <a:cs typeface="Times New Roman"/>
                      </a:endParaRPr>
                    </a:p>
                    <a:p>
                      <a:pPr>
                        <a:lnSpc>
                          <a:spcPct val="115000"/>
                        </a:lnSpc>
                        <a:spcAft>
                          <a:spcPts val="0"/>
                        </a:spcAft>
                      </a:pPr>
                      <a:endParaRPr lang="ru-RU" sz="1600" dirty="0">
                        <a:effectLst/>
                        <a:latin typeface="Calibri"/>
                        <a:ea typeface="Calibri"/>
                        <a:cs typeface="Times New Roman"/>
                      </a:endParaRPr>
                    </a:p>
                  </a:txBody>
                  <a:tcPr marL="68580" marR="68580" marT="0" marB="0">
                    <a:solidFill>
                      <a:schemeClr val="bg1">
                        <a:lumMod val="95000"/>
                      </a:schemeClr>
                    </a:solidFill>
                  </a:tcPr>
                </a:tc>
                <a:tc>
                  <a:txBody>
                    <a:bodyPr/>
                    <a:lstStyle/>
                    <a:p>
                      <a:pPr>
                        <a:lnSpc>
                          <a:spcPct val="115000"/>
                        </a:lnSpc>
                        <a:spcAft>
                          <a:spcPts val="0"/>
                        </a:spcAft>
                      </a:pPr>
                      <a:r>
                        <a:rPr lang="ru-RU" sz="1600" dirty="0">
                          <a:effectLst/>
                          <a:latin typeface="Times New Roman"/>
                          <a:ea typeface="Calibri"/>
                          <a:cs typeface="Times New Roman"/>
                        </a:rPr>
                        <a:t>Учитель вернулся к планируемому результату, но не проанализировал его </a:t>
                      </a:r>
                      <a:endParaRPr lang="ru-RU" sz="1600" dirty="0">
                        <a:effectLst/>
                        <a:latin typeface="Calibri"/>
                        <a:ea typeface="Calibri"/>
                        <a:cs typeface="Times New Roman"/>
                      </a:endParaRPr>
                    </a:p>
                  </a:txBody>
                  <a:tcPr marL="68580" marR="68580" marT="0" marB="0">
                    <a:solidFill>
                      <a:schemeClr val="bg1">
                        <a:lumMod val="95000"/>
                      </a:schemeClr>
                    </a:solidFill>
                  </a:tcPr>
                </a:tc>
                <a:tc>
                  <a:txBody>
                    <a:bodyPr/>
                    <a:lstStyle/>
                    <a:p>
                      <a:pPr>
                        <a:lnSpc>
                          <a:spcPct val="115000"/>
                        </a:lnSpc>
                        <a:spcAft>
                          <a:spcPts val="0"/>
                        </a:spcAft>
                      </a:pPr>
                      <a:r>
                        <a:rPr lang="ru-RU" sz="1600">
                          <a:effectLst/>
                          <a:latin typeface="Times New Roman"/>
                          <a:ea typeface="Calibri"/>
                          <a:cs typeface="Times New Roman"/>
                        </a:rPr>
                        <a:t>Учитель не вернулся к планированному результату (к цели урока) </a:t>
                      </a:r>
                      <a:endParaRPr lang="ru-RU" sz="1600">
                        <a:effectLst/>
                        <a:latin typeface="Calibri"/>
                        <a:ea typeface="Calibri"/>
                        <a:cs typeface="Times New Roman"/>
                      </a:endParaRPr>
                    </a:p>
                  </a:txBody>
                  <a:tcPr marL="68580" marR="68580" marT="0" marB="0">
                    <a:solidFill>
                      <a:schemeClr val="bg1">
                        <a:lumMod val="95000"/>
                      </a:schemeClr>
                    </a:solidFill>
                  </a:tcPr>
                </a:tc>
              </a:tr>
              <a:tr h="1491568">
                <a:tc>
                  <a:txBody>
                    <a:bodyPr/>
                    <a:lstStyle/>
                    <a:p>
                      <a:pPr>
                        <a:lnSpc>
                          <a:spcPct val="115000"/>
                        </a:lnSpc>
                        <a:spcAft>
                          <a:spcPts val="0"/>
                        </a:spcAft>
                      </a:pPr>
                      <a:r>
                        <a:rPr lang="ru-RU" sz="1600">
                          <a:effectLst/>
                          <a:latin typeface="Times New Roman"/>
                          <a:ea typeface="Calibri"/>
                          <a:cs typeface="Times New Roman"/>
                        </a:rPr>
                        <a:t>Использование самооценивания и/или взаимооценивания обучающимися </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latin typeface="Times New Roman"/>
                          <a:ea typeface="Calibri"/>
                          <a:cs typeface="Times New Roman"/>
                        </a:rPr>
                        <a:t>Все обучающиеся вовлечены в процесс самооценивания и/или взаимооценивания </a:t>
                      </a:r>
                      <a:endParaRPr lang="ru-RU" sz="1600">
                        <a:effectLst/>
                        <a:latin typeface="Calibri"/>
                        <a:ea typeface="Calibri"/>
                        <a:cs typeface="Times New Roman"/>
                      </a:endParaRPr>
                    </a:p>
                  </a:txBody>
                  <a:tcPr marL="68580" marR="68580" marT="0" marB="0">
                    <a:solidFill>
                      <a:schemeClr val="bg1">
                        <a:lumMod val="95000"/>
                      </a:schemeClr>
                    </a:solidFill>
                  </a:tcPr>
                </a:tc>
                <a:tc>
                  <a:txBody>
                    <a:bodyPr/>
                    <a:lstStyle/>
                    <a:p>
                      <a:pPr>
                        <a:lnSpc>
                          <a:spcPct val="115000"/>
                        </a:lnSpc>
                        <a:spcAft>
                          <a:spcPts val="0"/>
                        </a:spcAft>
                      </a:pPr>
                      <a:r>
                        <a:rPr lang="ru-RU" sz="1600" dirty="0">
                          <a:effectLst/>
                          <a:latin typeface="Times New Roman"/>
                          <a:ea typeface="Calibri"/>
                          <a:cs typeface="Times New Roman"/>
                        </a:rPr>
                        <a:t>Не все обучающиеся вовлечены в процесс </a:t>
                      </a:r>
                      <a:r>
                        <a:rPr lang="ru-RU" sz="1600" dirty="0" smtClean="0">
                          <a:effectLst/>
                          <a:latin typeface="Times New Roman"/>
                          <a:ea typeface="Calibri"/>
                          <a:cs typeface="Times New Roman"/>
                        </a:rPr>
                        <a:t>само-оценивания </a:t>
                      </a:r>
                      <a:r>
                        <a:rPr lang="ru-RU" sz="1600" dirty="0">
                          <a:effectLst/>
                          <a:latin typeface="Times New Roman"/>
                          <a:ea typeface="Calibri"/>
                          <a:cs typeface="Times New Roman"/>
                        </a:rPr>
                        <a:t>и/или </a:t>
                      </a:r>
                      <a:r>
                        <a:rPr lang="ru-RU" sz="1600" dirty="0" err="1">
                          <a:effectLst/>
                          <a:latin typeface="Times New Roman"/>
                          <a:ea typeface="Calibri"/>
                          <a:cs typeface="Times New Roman"/>
                        </a:rPr>
                        <a:t>взаимооценивания</a:t>
                      </a:r>
                      <a:endParaRPr lang="ru-RU" sz="1600" dirty="0">
                        <a:effectLst/>
                        <a:latin typeface="Calibri"/>
                        <a:ea typeface="Calibri"/>
                        <a:cs typeface="Times New Roman"/>
                      </a:endParaRPr>
                    </a:p>
                  </a:txBody>
                  <a:tcPr marL="68580" marR="68580" marT="0" marB="0">
                    <a:solidFill>
                      <a:schemeClr val="bg1">
                        <a:lumMod val="95000"/>
                      </a:schemeClr>
                    </a:solidFill>
                  </a:tcPr>
                </a:tc>
                <a:tc>
                  <a:txBody>
                    <a:bodyPr/>
                    <a:lstStyle/>
                    <a:p>
                      <a:pPr>
                        <a:lnSpc>
                          <a:spcPct val="115000"/>
                        </a:lnSpc>
                        <a:spcAft>
                          <a:spcPts val="0"/>
                        </a:spcAft>
                      </a:pPr>
                      <a:r>
                        <a:rPr lang="ru-RU" sz="1600" dirty="0">
                          <a:effectLst/>
                          <a:latin typeface="Times New Roman"/>
                          <a:ea typeface="Calibri"/>
                          <a:cs typeface="Times New Roman"/>
                        </a:rPr>
                        <a:t>Процесс </a:t>
                      </a:r>
                      <a:r>
                        <a:rPr lang="ru-RU" sz="1600" dirty="0" smtClean="0">
                          <a:effectLst/>
                          <a:latin typeface="Times New Roman"/>
                          <a:ea typeface="Calibri"/>
                          <a:cs typeface="Times New Roman"/>
                        </a:rPr>
                        <a:t>само-оценивания </a:t>
                      </a:r>
                      <a:r>
                        <a:rPr lang="ru-RU" sz="1600" dirty="0">
                          <a:effectLst/>
                          <a:latin typeface="Times New Roman"/>
                          <a:ea typeface="Calibri"/>
                          <a:cs typeface="Times New Roman"/>
                        </a:rPr>
                        <a:t>и/или </a:t>
                      </a:r>
                      <a:r>
                        <a:rPr lang="ru-RU" sz="1600" dirty="0" err="1">
                          <a:effectLst/>
                          <a:latin typeface="Times New Roman"/>
                          <a:ea typeface="Calibri"/>
                          <a:cs typeface="Times New Roman"/>
                        </a:rPr>
                        <a:t>взаимооценивания</a:t>
                      </a:r>
                      <a:r>
                        <a:rPr lang="ru-RU" sz="1600" dirty="0">
                          <a:effectLst/>
                          <a:latin typeface="Times New Roman"/>
                          <a:ea typeface="Calibri"/>
                          <a:cs typeface="Times New Roman"/>
                        </a:rPr>
                        <a:t> не осуществлялся </a:t>
                      </a:r>
                      <a:endParaRPr lang="ru-RU" sz="1600" dirty="0">
                        <a:effectLst/>
                        <a:latin typeface="Calibri"/>
                        <a:ea typeface="Calibri"/>
                        <a:cs typeface="Times New Roman"/>
                      </a:endParaRPr>
                    </a:p>
                  </a:txBody>
                  <a:tcPr marL="68580" marR="68580" marT="0" marB="0">
                    <a:solidFill>
                      <a:schemeClr val="bg1">
                        <a:lumMod val="95000"/>
                      </a:schemeClr>
                    </a:solidFill>
                  </a:tcPr>
                </a:tc>
              </a:tr>
            </a:tbl>
          </a:graphicData>
        </a:graphic>
      </p:graphicFrame>
    </p:spTree>
    <p:extLst>
      <p:ext uri="{BB962C8B-B14F-4D97-AF65-F5344CB8AC3E}">
        <p14:creationId xmlns:p14="http://schemas.microsoft.com/office/powerpoint/2010/main" val="40861907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59832" y="476672"/>
            <a:ext cx="4004238" cy="461665"/>
          </a:xfrm>
          <a:prstGeom prst="rect">
            <a:avLst/>
          </a:prstGeom>
        </p:spPr>
        <p:txBody>
          <a:bodyPr wrap="none">
            <a:spAutoFit/>
          </a:bodyPr>
          <a:lstStyle/>
          <a:p>
            <a:r>
              <a:rPr lang="ru-RU" sz="2400" dirty="0">
                <a:latin typeface="Times New Roman" pitchFamily="18" charset="0"/>
                <a:cs typeface="Times New Roman" pitchFamily="18" charset="0"/>
              </a:rPr>
              <a:t>ЧЕК-ЛИСТ</a:t>
            </a:r>
            <a:r>
              <a:rPr lang="ru-RU" sz="2400" b="1" dirty="0">
                <a:latin typeface="Times New Roman" pitchFamily="18" charset="0"/>
                <a:cs typeface="Times New Roman" pitchFamily="18" charset="0"/>
              </a:rPr>
              <a:t> «Анализ урока»</a:t>
            </a:r>
            <a:endParaRPr lang="ru-RU" sz="24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828901354"/>
              </p:ext>
            </p:extLst>
          </p:nvPr>
        </p:nvGraphicFramePr>
        <p:xfrm>
          <a:off x="611560" y="1628800"/>
          <a:ext cx="7920880" cy="3703559"/>
        </p:xfrm>
        <a:graphic>
          <a:graphicData uri="http://schemas.openxmlformats.org/drawingml/2006/table">
            <a:tbl>
              <a:tblPr firstRow="1" firstCol="1" bandRow="1">
                <a:tableStyleId>{5C22544A-7EE6-4342-B048-85BDC9FD1C3A}</a:tableStyleId>
              </a:tblPr>
              <a:tblGrid>
                <a:gridCol w="1872208"/>
                <a:gridCol w="2304256"/>
                <a:gridCol w="1944216"/>
                <a:gridCol w="1800200"/>
              </a:tblGrid>
              <a:tr h="1287873">
                <a:tc>
                  <a:txBody>
                    <a:bodyPr/>
                    <a:lstStyle/>
                    <a:p>
                      <a:pPr>
                        <a:lnSpc>
                          <a:spcPct val="115000"/>
                        </a:lnSpc>
                        <a:spcAft>
                          <a:spcPts val="0"/>
                        </a:spcAft>
                      </a:pPr>
                      <a:r>
                        <a:rPr lang="ru-RU" sz="1600" dirty="0">
                          <a:effectLst/>
                          <a:latin typeface="Times New Roman"/>
                          <a:ea typeface="Calibri"/>
                          <a:cs typeface="Times New Roman"/>
                        </a:rPr>
                        <a:t>Поддержка образовательной успешности учащихся </a:t>
                      </a:r>
                      <a:endParaRPr lang="ru-RU" sz="1600" dirty="0">
                        <a:effectLst/>
                        <a:latin typeface="Calibri"/>
                        <a:ea typeface="Calibri"/>
                        <a:cs typeface="Times New Roman"/>
                      </a:endParaRPr>
                    </a:p>
                  </a:txBody>
                  <a:tcPr marL="68580" marR="68580" marT="0" marB="0"/>
                </a:tc>
                <a:tc>
                  <a:txBody>
                    <a:bodyPr/>
                    <a:lstStyle/>
                    <a:p>
                      <a:pPr>
                        <a:lnSpc>
                          <a:spcPct val="100000"/>
                        </a:lnSpc>
                        <a:spcAft>
                          <a:spcPts val="0"/>
                        </a:spcAft>
                      </a:pPr>
                      <a:r>
                        <a:rPr lang="ru-RU" sz="1600" b="0" dirty="0">
                          <a:solidFill>
                            <a:schemeClr val="tx1"/>
                          </a:solidFill>
                          <a:effectLst/>
                          <a:latin typeface="Times New Roman"/>
                          <a:ea typeface="Calibri"/>
                          <a:cs typeface="Times New Roman"/>
                        </a:rPr>
                        <a:t>Педагог подбадривает, побуждает к высказыванию. Суждение каждого принимается </a:t>
                      </a:r>
                      <a:endParaRPr lang="ru-RU" sz="1600" b="0" dirty="0" smtClean="0">
                        <a:solidFill>
                          <a:schemeClr val="tx1"/>
                        </a:solidFill>
                        <a:effectLst/>
                        <a:latin typeface="Times New Roman"/>
                        <a:ea typeface="Calibri"/>
                        <a:cs typeface="Times New Roman"/>
                      </a:endParaRPr>
                    </a:p>
                    <a:p>
                      <a:pPr>
                        <a:lnSpc>
                          <a:spcPct val="100000"/>
                        </a:lnSpc>
                        <a:spcAft>
                          <a:spcPts val="0"/>
                        </a:spcAft>
                      </a:pPr>
                      <a:endParaRPr lang="ru-RU" sz="1600" b="0" dirty="0">
                        <a:solidFill>
                          <a:schemeClr val="tx1"/>
                        </a:solidFill>
                        <a:effectLst/>
                        <a:latin typeface="Calibri"/>
                        <a:ea typeface="Calibri"/>
                        <a:cs typeface="Times New Roman"/>
                      </a:endParaRPr>
                    </a:p>
                  </a:txBody>
                  <a:tcPr marL="68580" marR="68580" marT="0" marB="0">
                    <a:solidFill>
                      <a:schemeClr val="bg1">
                        <a:lumMod val="95000"/>
                      </a:schemeClr>
                    </a:solidFill>
                  </a:tcPr>
                </a:tc>
                <a:tc>
                  <a:txBody>
                    <a:bodyPr/>
                    <a:lstStyle/>
                    <a:p>
                      <a:pPr>
                        <a:lnSpc>
                          <a:spcPct val="100000"/>
                        </a:lnSpc>
                        <a:spcAft>
                          <a:spcPts val="0"/>
                        </a:spcAft>
                      </a:pPr>
                      <a:r>
                        <a:rPr lang="ru-RU" sz="1600" b="0" dirty="0">
                          <a:solidFill>
                            <a:schemeClr val="tx1"/>
                          </a:solidFill>
                          <a:effectLst/>
                          <a:latin typeface="Times New Roman"/>
                          <a:ea typeface="Calibri"/>
                          <a:cs typeface="Times New Roman"/>
                        </a:rPr>
                        <a:t>Некоторые учащиеся оставались в аутсайдерской позиции </a:t>
                      </a:r>
                      <a:endParaRPr lang="ru-RU" sz="1600" b="0" dirty="0">
                        <a:solidFill>
                          <a:schemeClr val="tx1"/>
                        </a:solidFill>
                        <a:effectLst/>
                        <a:latin typeface="Calibri"/>
                        <a:ea typeface="Calibri"/>
                        <a:cs typeface="Times New Roman"/>
                      </a:endParaRPr>
                    </a:p>
                  </a:txBody>
                  <a:tcPr marL="68580" marR="68580" marT="0" marB="0">
                    <a:solidFill>
                      <a:schemeClr val="bg1">
                        <a:lumMod val="95000"/>
                      </a:schemeClr>
                    </a:solidFill>
                  </a:tcPr>
                </a:tc>
                <a:tc>
                  <a:txBody>
                    <a:bodyPr/>
                    <a:lstStyle/>
                    <a:p>
                      <a:pPr>
                        <a:lnSpc>
                          <a:spcPct val="100000"/>
                        </a:lnSpc>
                        <a:spcAft>
                          <a:spcPts val="0"/>
                        </a:spcAft>
                      </a:pPr>
                      <a:r>
                        <a:rPr lang="ru-RU" sz="1600" b="0" dirty="0">
                          <a:solidFill>
                            <a:schemeClr val="tx1"/>
                          </a:solidFill>
                          <a:effectLst/>
                          <a:latin typeface="Times New Roman"/>
                          <a:ea typeface="Calibri"/>
                          <a:cs typeface="Times New Roman"/>
                        </a:rPr>
                        <a:t>Многие учащихся не чувствовали себя успешными и принимаемыми</a:t>
                      </a:r>
                      <a:endParaRPr lang="ru-RU" sz="1600" b="0" dirty="0">
                        <a:solidFill>
                          <a:schemeClr val="tx1"/>
                        </a:solidFill>
                        <a:effectLst/>
                        <a:latin typeface="Calibri"/>
                        <a:ea typeface="Calibri"/>
                        <a:cs typeface="Times New Roman"/>
                      </a:endParaRPr>
                    </a:p>
                  </a:txBody>
                  <a:tcPr marL="68580" marR="68580" marT="0" marB="0">
                    <a:solidFill>
                      <a:schemeClr val="bg1">
                        <a:lumMod val="95000"/>
                      </a:schemeClr>
                    </a:solidFill>
                  </a:tcPr>
                </a:tc>
              </a:tr>
              <a:tr h="2240519">
                <a:tc>
                  <a:txBody>
                    <a:bodyPr/>
                    <a:lstStyle/>
                    <a:p>
                      <a:pPr>
                        <a:lnSpc>
                          <a:spcPct val="115000"/>
                        </a:lnSpc>
                        <a:spcAft>
                          <a:spcPts val="0"/>
                        </a:spcAft>
                      </a:pPr>
                      <a:r>
                        <a:rPr lang="ru-RU" sz="1600">
                          <a:effectLst/>
                          <a:latin typeface="Times New Roman"/>
                          <a:ea typeface="Calibri"/>
                          <a:cs typeface="Times New Roman"/>
                        </a:rPr>
                        <a:t>Предоставление обратной связи. Оценка динамики образовательных результатов </a:t>
                      </a:r>
                      <a:endParaRPr lang="ru-RU" sz="1600">
                        <a:effectLst/>
                        <a:latin typeface="Calibri"/>
                        <a:ea typeface="Calibri"/>
                        <a:cs typeface="Times New Roman"/>
                      </a:endParaRPr>
                    </a:p>
                  </a:txBody>
                  <a:tcPr marL="68580" marR="68580" marT="0" marB="0"/>
                </a:tc>
                <a:tc>
                  <a:txBody>
                    <a:bodyPr/>
                    <a:lstStyle/>
                    <a:p>
                      <a:pPr>
                        <a:lnSpc>
                          <a:spcPct val="100000"/>
                        </a:lnSpc>
                        <a:spcAft>
                          <a:spcPts val="0"/>
                        </a:spcAft>
                      </a:pPr>
                      <a:r>
                        <a:rPr lang="ru-RU" sz="1600" dirty="0">
                          <a:effectLst/>
                          <a:latin typeface="Times New Roman"/>
                          <a:ea typeface="Calibri"/>
                          <a:cs typeface="Times New Roman"/>
                        </a:rPr>
                        <a:t>Педагог дает развивающую обратную связь, отмечает индивидуальную динамику </a:t>
                      </a:r>
                      <a:endParaRPr lang="ru-RU" sz="1600" dirty="0">
                        <a:effectLst/>
                        <a:latin typeface="Calibri"/>
                        <a:ea typeface="Calibri"/>
                        <a:cs typeface="Times New Roman"/>
                      </a:endParaRPr>
                    </a:p>
                  </a:txBody>
                  <a:tcPr marL="68580" marR="68580" marT="0" marB="0">
                    <a:solidFill>
                      <a:schemeClr val="bg1">
                        <a:lumMod val="95000"/>
                      </a:schemeClr>
                    </a:solidFill>
                  </a:tcPr>
                </a:tc>
                <a:tc>
                  <a:txBody>
                    <a:bodyPr/>
                    <a:lstStyle/>
                    <a:p>
                      <a:pPr>
                        <a:lnSpc>
                          <a:spcPct val="100000"/>
                        </a:lnSpc>
                        <a:spcAft>
                          <a:spcPts val="0"/>
                        </a:spcAft>
                      </a:pPr>
                      <a:r>
                        <a:rPr lang="ru-RU" sz="1600" dirty="0">
                          <a:effectLst/>
                          <a:latin typeface="Times New Roman"/>
                          <a:ea typeface="Calibri"/>
                          <a:cs typeface="Times New Roman"/>
                        </a:rPr>
                        <a:t>Выставляются отметки с объяснениями </a:t>
                      </a:r>
                      <a:endParaRPr lang="ru-RU" sz="1600" dirty="0">
                        <a:effectLst/>
                        <a:latin typeface="Calibri"/>
                        <a:ea typeface="Calibri"/>
                        <a:cs typeface="Times New Roman"/>
                      </a:endParaRPr>
                    </a:p>
                  </a:txBody>
                  <a:tcPr marL="68580" marR="68580" marT="0" marB="0">
                    <a:solidFill>
                      <a:schemeClr val="bg1">
                        <a:lumMod val="95000"/>
                      </a:schemeClr>
                    </a:solidFill>
                  </a:tcPr>
                </a:tc>
                <a:tc>
                  <a:txBody>
                    <a:bodyPr/>
                    <a:lstStyle/>
                    <a:p>
                      <a:pPr>
                        <a:lnSpc>
                          <a:spcPct val="100000"/>
                        </a:lnSpc>
                        <a:spcAft>
                          <a:spcPts val="0"/>
                        </a:spcAft>
                      </a:pPr>
                      <a:r>
                        <a:rPr lang="ru-RU" sz="1600" dirty="0">
                          <a:effectLst/>
                          <a:latin typeface="Times New Roman"/>
                          <a:ea typeface="Calibri"/>
                          <a:cs typeface="Times New Roman"/>
                        </a:rPr>
                        <a:t>Выставляются отметки без обоснования. Допускается сравнение учащихся друг с </a:t>
                      </a:r>
                      <a:r>
                        <a:rPr lang="ru-RU" sz="1600" dirty="0" smtClean="0">
                          <a:effectLst/>
                          <a:latin typeface="Times New Roman"/>
                          <a:ea typeface="Calibri"/>
                          <a:cs typeface="Times New Roman"/>
                        </a:rPr>
                        <a:t>другом</a:t>
                      </a:r>
                    </a:p>
                    <a:p>
                      <a:pPr>
                        <a:lnSpc>
                          <a:spcPct val="100000"/>
                        </a:lnSpc>
                        <a:spcAft>
                          <a:spcPts val="0"/>
                        </a:spcAft>
                      </a:pPr>
                      <a:endParaRPr lang="ru-RU" sz="1600" dirty="0">
                        <a:effectLst/>
                        <a:latin typeface="Calibri"/>
                        <a:ea typeface="Calibri"/>
                        <a:cs typeface="Times New Roman"/>
                      </a:endParaRPr>
                    </a:p>
                  </a:txBody>
                  <a:tcPr marL="68580" marR="68580" marT="0" marB="0">
                    <a:solidFill>
                      <a:schemeClr val="bg1">
                        <a:lumMod val="95000"/>
                      </a:schemeClr>
                    </a:solidFill>
                  </a:tcPr>
                </a:tc>
              </a:tr>
            </a:tbl>
          </a:graphicData>
        </a:graphic>
      </p:graphicFrame>
    </p:spTree>
    <p:extLst>
      <p:ext uri="{BB962C8B-B14F-4D97-AF65-F5344CB8AC3E}">
        <p14:creationId xmlns:p14="http://schemas.microsoft.com/office/powerpoint/2010/main" val="3349686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Образовательная деятельность</a:t>
            </a:r>
            <a:endParaRPr lang="ru-RU" dirty="0"/>
          </a:p>
        </p:txBody>
      </p:sp>
      <p:sp>
        <p:nvSpPr>
          <p:cNvPr id="3" name="Прямоугольник 2"/>
          <p:cNvSpPr/>
          <p:nvPr/>
        </p:nvSpPr>
        <p:spPr>
          <a:xfrm>
            <a:off x="1691680" y="1760992"/>
            <a:ext cx="1368152" cy="7128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itchFamily="18" charset="0"/>
                <a:cs typeface="Times New Roman" pitchFamily="18" charset="0"/>
              </a:rPr>
              <a:t>Обучение</a:t>
            </a:r>
            <a:endParaRPr lang="ru-RU" sz="2000" dirty="0">
              <a:solidFill>
                <a:schemeClr val="tx1"/>
              </a:solidFill>
              <a:latin typeface="Times New Roman" pitchFamily="18" charset="0"/>
              <a:cs typeface="Times New Roman" pitchFamily="18" charset="0"/>
            </a:endParaRPr>
          </a:p>
        </p:txBody>
      </p:sp>
      <p:sp>
        <p:nvSpPr>
          <p:cNvPr id="4" name="Прямоугольник 3"/>
          <p:cNvSpPr/>
          <p:nvPr/>
        </p:nvSpPr>
        <p:spPr>
          <a:xfrm>
            <a:off x="3775720" y="1761262"/>
            <a:ext cx="1512168" cy="7125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itchFamily="18" charset="0"/>
                <a:cs typeface="Times New Roman" pitchFamily="18" charset="0"/>
              </a:rPr>
              <a:t>Воспитание</a:t>
            </a:r>
            <a:endParaRPr lang="ru-RU" sz="2000" dirty="0">
              <a:solidFill>
                <a:schemeClr val="tx1"/>
              </a:solidFill>
              <a:latin typeface="Times New Roman" pitchFamily="18" charset="0"/>
              <a:cs typeface="Times New Roman" pitchFamily="18" charset="0"/>
            </a:endParaRPr>
          </a:p>
        </p:txBody>
      </p:sp>
      <p:sp>
        <p:nvSpPr>
          <p:cNvPr id="5" name="Прямоугольник 4"/>
          <p:cNvSpPr/>
          <p:nvPr/>
        </p:nvSpPr>
        <p:spPr>
          <a:xfrm>
            <a:off x="5979131" y="1761262"/>
            <a:ext cx="1296144" cy="7125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itchFamily="18" charset="0"/>
                <a:cs typeface="Times New Roman" pitchFamily="18" charset="0"/>
              </a:rPr>
              <a:t>Развитие</a:t>
            </a:r>
            <a:endParaRPr lang="ru-RU" sz="2000" dirty="0">
              <a:solidFill>
                <a:schemeClr val="tx1"/>
              </a:solidFill>
              <a:latin typeface="Times New Roman" pitchFamily="18" charset="0"/>
              <a:cs typeface="Times New Roman" pitchFamily="18" charset="0"/>
            </a:endParaRPr>
          </a:p>
        </p:txBody>
      </p:sp>
      <p:cxnSp>
        <p:nvCxnSpPr>
          <p:cNvPr id="7" name="Прямая со стрелкой 6"/>
          <p:cNvCxnSpPr/>
          <p:nvPr/>
        </p:nvCxnSpPr>
        <p:spPr>
          <a:xfrm>
            <a:off x="4531804" y="1219333"/>
            <a:ext cx="0" cy="40946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a:off x="4643128" y="1219333"/>
            <a:ext cx="2017104" cy="409467"/>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p:nvPr/>
        </p:nvCxnSpPr>
        <p:spPr>
          <a:xfrm flipH="1">
            <a:off x="2375756" y="1219333"/>
            <a:ext cx="1933160" cy="409467"/>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Выгнутая влево стрелка 17"/>
          <p:cNvSpPr/>
          <p:nvPr/>
        </p:nvSpPr>
        <p:spPr>
          <a:xfrm>
            <a:off x="792000" y="1484784"/>
            <a:ext cx="576064" cy="1852699"/>
          </a:xfrm>
          <a:prstGeom prst="curved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9" name="Выгнутая вправо стрелка 18"/>
          <p:cNvSpPr/>
          <p:nvPr/>
        </p:nvSpPr>
        <p:spPr>
          <a:xfrm>
            <a:off x="7854822" y="1484784"/>
            <a:ext cx="576064" cy="1852699"/>
          </a:xfrm>
          <a:prstGeom prst="curvedLef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0" name="Прямоугольник 19"/>
          <p:cNvSpPr/>
          <p:nvPr/>
        </p:nvSpPr>
        <p:spPr>
          <a:xfrm>
            <a:off x="1979712" y="2782544"/>
            <a:ext cx="1872208" cy="6598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itchFamily="18" charset="0"/>
                <a:cs typeface="Times New Roman" pitchFamily="18" charset="0"/>
              </a:rPr>
              <a:t>Урочная деятельность</a:t>
            </a:r>
            <a:endParaRPr lang="ru-RU" sz="2000" dirty="0">
              <a:solidFill>
                <a:schemeClr val="tx1"/>
              </a:solidFill>
              <a:latin typeface="Times New Roman" pitchFamily="18" charset="0"/>
              <a:cs typeface="Times New Roman" pitchFamily="18" charset="0"/>
            </a:endParaRPr>
          </a:p>
        </p:txBody>
      </p:sp>
      <p:sp>
        <p:nvSpPr>
          <p:cNvPr id="21" name="Прямоугольник 20"/>
          <p:cNvSpPr/>
          <p:nvPr/>
        </p:nvSpPr>
        <p:spPr>
          <a:xfrm>
            <a:off x="5364393" y="2782544"/>
            <a:ext cx="1872207" cy="6598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latin typeface="Times New Roman" pitchFamily="18" charset="0"/>
                <a:cs typeface="Times New Roman" pitchFamily="18" charset="0"/>
              </a:rPr>
              <a:t>Внеурочная деятельность</a:t>
            </a:r>
            <a:endParaRPr lang="ru-RU" dirty="0">
              <a:solidFill>
                <a:schemeClr val="tx1"/>
              </a:solidFill>
              <a:latin typeface="Times New Roman" pitchFamily="18" charset="0"/>
              <a:cs typeface="Times New Roman" pitchFamily="18" charset="0"/>
            </a:endParaRPr>
          </a:p>
        </p:txBody>
      </p:sp>
      <p:sp>
        <p:nvSpPr>
          <p:cNvPr id="22" name="Прямоугольник 21"/>
          <p:cNvSpPr/>
          <p:nvPr/>
        </p:nvSpPr>
        <p:spPr>
          <a:xfrm>
            <a:off x="3187282" y="1892520"/>
            <a:ext cx="529208" cy="4500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dirty="0" smtClean="0">
                <a:solidFill>
                  <a:schemeClr val="tx1"/>
                </a:solidFill>
              </a:rPr>
              <a:t>+</a:t>
            </a:r>
            <a:endParaRPr lang="ru-RU" sz="3600" dirty="0">
              <a:solidFill>
                <a:schemeClr val="tx1"/>
              </a:solidFill>
            </a:endParaRPr>
          </a:p>
        </p:txBody>
      </p:sp>
      <p:sp>
        <p:nvSpPr>
          <p:cNvPr id="23" name="Прямоугольник 22"/>
          <p:cNvSpPr/>
          <p:nvPr/>
        </p:nvSpPr>
        <p:spPr>
          <a:xfrm>
            <a:off x="5366420" y="1892520"/>
            <a:ext cx="529208" cy="4500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dirty="0" smtClean="0">
                <a:solidFill>
                  <a:schemeClr val="tx1"/>
                </a:solidFill>
              </a:rPr>
              <a:t>+</a:t>
            </a:r>
            <a:endParaRPr lang="ru-RU" sz="3600" dirty="0">
              <a:solidFill>
                <a:schemeClr val="tx1"/>
              </a:solidFill>
            </a:endParaRPr>
          </a:p>
        </p:txBody>
      </p:sp>
      <p:sp>
        <p:nvSpPr>
          <p:cNvPr id="24" name="Прямоугольник 23"/>
          <p:cNvSpPr/>
          <p:nvPr/>
        </p:nvSpPr>
        <p:spPr>
          <a:xfrm>
            <a:off x="4314665" y="2887433"/>
            <a:ext cx="529208" cy="4500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dirty="0" smtClean="0">
                <a:solidFill>
                  <a:schemeClr val="tx1"/>
                </a:solidFill>
              </a:rPr>
              <a:t>+</a:t>
            </a:r>
            <a:endParaRPr lang="ru-RU" sz="3600" dirty="0">
              <a:solidFill>
                <a:schemeClr val="tx1"/>
              </a:solidFill>
            </a:endParaRPr>
          </a:p>
        </p:txBody>
      </p:sp>
      <p:sp>
        <p:nvSpPr>
          <p:cNvPr id="25" name="Прямоугольник 24"/>
          <p:cNvSpPr/>
          <p:nvPr/>
        </p:nvSpPr>
        <p:spPr>
          <a:xfrm>
            <a:off x="792000" y="3717032"/>
            <a:ext cx="4293298" cy="11161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chemeClr val="tx1"/>
                </a:solidFill>
                <a:latin typeface="Times New Roman" pitchFamily="18" charset="0"/>
                <a:cs typeface="Times New Roman" pitchFamily="18" charset="0"/>
              </a:rPr>
              <a:t>Единство обязательных требований к результатам освоения программ общего образования реализуется во ФГОС на основе </a:t>
            </a:r>
            <a:r>
              <a:rPr lang="ru-RU" sz="1600" dirty="0" smtClean="0">
                <a:solidFill>
                  <a:schemeClr val="tx1"/>
                </a:solidFill>
                <a:latin typeface="Times New Roman" pitchFamily="18" charset="0"/>
                <a:cs typeface="Times New Roman" pitchFamily="18" charset="0"/>
              </a:rPr>
              <a:t>системно - </a:t>
            </a:r>
            <a:r>
              <a:rPr lang="ru-RU" sz="1600" dirty="0" err="1" smtClean="0">
                <a:solidFill>
                  <a:schemeClr val="tx1"/>
                </a:solidFill>
                <a:latin typeface="Times New Roman" pitchFamily="18" charset="0"/>
                <a:cs typeface="Times New Roman" pitchFamily="18" charset="0"/>
              </a:rPr>
              <a:t>деятельностного</a:t>
            </a:r>
            <a:r>
              <a:rPr lang="ru-RU" sz="1600" dirty="0" smtClean="0">
                <a:solidFill>
                  <a:schemeClr val="tx1"/>
                </a:solidFill>
                <a:latin typeface="Times New Roman" pitchFamily="18" charset="0"/>
                <a:cs typeface="Times New Roman" pitchFamily="18" charset="0"/>
              </a:rPr>
              <a:t> подхода  </a:t>
            </a:r>
            <a:endParaRPr lang="ru-RU" sz="1600" dirty="0">
              <a:solidFill>
                <a:schemeClr val="tx1"/>
              </a:solidFill>
            </a:endParaRPr>
          </a:p>
        </p:txBody>
      </p:sp>
      <p:sp>
        <p:nvSpPr>
          <p:cNvPr id="26" name="Прямоугольник 25"/>
          <p:cNvSpPr/>
          <p:nvPr/>
        </p:nvSpPr>
        <p:spPr>
          <a:xfrm>
            <a:off x="734176" y="4993771"/>
            <a:ext cx="4564361" cy="15851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chemeClr val="tx1"/>
                </a:solidFill>
                <a:latin typeface="Times New Roman" pitchFamily="18" charset="0"/>
                <a:cs typeface="Times New Roman" pitchFamily="18" charset="0"/>
              </a:rPr>
              <a:t>Системно-деятельностный подход - это подход, при котором </a:t>
            </a:r>
            <a:r>
              <a:rPr lang="ru-RU" sz="1600" dirty="0" smtClean="0">
                <a:solidFill>
                  <a:schemeClr val="tx1"/>
                </a:solidFill>
                <a:latin typeface="Times New Roman" pitchFamily="18" charset="0"/>
                <a:cs typeface="Times New Roman" pitchFamily="18" charset="0"/>
              </a:rPr>
              <a:t>главное </a:t>
            </a:r>
            <a:r>
              <a:rPr lang="ru-RU" sz="1600" dirty="0">
                <a:solidFill>
                  <a:schemeClr val="tx1"/>
                </a:solidFill>
                <a:latin typeface="Times New Roman" pitchFamily="18" charset="0"/>
                <a:cs typeface="Times New Roman" pitchFamily="18" charset="0"/>
              </a:rPr>
              <a:t>место в учебном процессе </a:t>
            </a:r>
            <a:r>
              <a:rPr lang="ru-RU" sz="1600" dirty="0" smtClean="0">
                <a:solidFill>
                  <a:schemeClr val="tx1"/>
                </a:solidFill>
                <a:latin typeface="Times New Roman" pitchFamily="18" charset="0"/>
                <a:cs typeface="Times New Roman" pitchFamily="18" charset="0"/>
              </a:rPr>
              <a:t>отводится </a:t>
            </a:r>
            <a:r>
              <a:rPr lang="ru-RU" sz="1600" dirty="0">
                <a:solidFill>
                  <a:schemeClr val="tx1"/>
                </a:solidFill>
                <a:latin typeface="Times New Roman" pitchFamily="18" charset="0"/>
                <a:cs typeface="Times New Roman" pitchFamily="18" charset="0"/>
              </a:rPr>
              <a:t>активной и разносторонней, в максимальной степени самостоятельной познавательной, коммуникативной, регулятивной деятельности </a:t>
            </a:r>
            <a:r>
              <a:rPr lang="ru-RU" sz="1600" dirty="0" smtClean="0">
                <a:solidFill>
                  <a:schemeClr val="tx1"/>
                </a:solidFill>
                <a:latin typeface="Times New Roman" pitchFamily="18" charset="0"/>
                <a:cs typeface="Times New Roman" pitchFamily="18" charset="0"/>
              </a:rPr>
              <a:t>школьника</a:t>
            </a:r>
            <a:endParaRPr lang="ru-RU" sz="1600" dirty="0">
              <a:solidFill>
                <a:schemeClr val="tx1"/>
              </a:solidFill>
              <a:latin typeface="Times New Roman" pitchFamily="18" charset="0"/>
              <a:cs typeface="Times New Roman" pitchFamily="18" charset="0"/>
            </a:endParaRPr>
          </a:p>
        </p:txBody>
      </p:sp>
      <p:sp>
        <p:nvSpPr>
          <p:cNvPr id="33" name="Прямоугольник 32"/>
          <p:cNvSpPr/>
          <p:nvPr/>
        </p:nvSpPr>
        <p:spPr>
          <a:xfrm>
            <a:off x="5508104" y="3784747"/>
            <a:ext cx="3240359" cy="10801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Times New Roman" pitchFamily="18" charset="0"/>
                <a:cs typeface="Times New Roman" pitchFamily="18" charset="0"/>
              </a:rPr>
              <a:t>Виды деятельности обучающихся – </a:t>
            </a:r>
            <a:r>
              <a:rPr lang="ru-RU" sz="1600" dirty="0">
                <a:solidFill>
                  <a:schemeClr val="tx1"/>
                </a:solidFill>
                <a:latin typeface="Times New Roman" pitchFamily="18" charset="0"/>
                <a:cs typeface="Times New Roman" pitchFamily="18" charset="0"/>
              </a:rPr>
              <a:t>игровая, </a:t>
            </a:r>
            <a:r>
              <a:rPr lang="ru-RU" sz="1600" dirty="0" smtClean="0">
                <a:solidFill>
                  <a:schemeClr val="tx1"/>
                </a:solidFill>
                <a:latin typeface="Times New Roman" pitchFamily="18" charset="0"/>
                <a:cs typeface="Times New Roman" pitchFamily="18" charset="0"/>
              </a:rPr>
              <a:t>познавательная</a:t>
            </a:r>
            <a:r>
              <a:rPr lang="ru-RU" sz="1600" dirty="0">
                <a:solidFill>
                  <a:schemeClr val="tx1"/>
                </a:solidFill>
                <a:latin typeface="Times New Roman" pitchFamily="18" charset="0"/>
                <a:cs typeface="Times New Roman" pitchFamily="18" charset="0"/>
              </a:rPr>
              <a:t>, </a:t>
            </a:r>
            <a:r>
              <a:rPr lang="ru-RU" sz="1600" dirty="0" smtClean="0">
                <a:solidFill>
                  <a:schemeClr val="tx1"/>
                </a:solidFill>
                <a:latin typeface="Times New Roman" pitchFamily="18" charset="0"/>
                <a:cs typeface="Times New Roman" pitchFamily="18" charset="0"/>
              </a:rPr>
              <a:t>поисковая, трудовая</a:t>
            </a:r>
            <a:r>
              <a:rPr lang="ru-RU" sz="1600" dirty="0">
                <a:solidFill>
                  <a:schemeClr val="tx1"/>
                </a:solidFill>
                <a:latin typeface="Times New Roman" pitchFamily="18" charset="0"/>
                <a:cs typeface="Times New Roman" pitchFamily="18" charset="0"/>
              </a:rPr>
              <a:t>, </a:t>
            </a:r>
            <a:r>
              <a:rPr lang="ru-RU" sz="1600" dirty="0" smtClean="0">
                <a:solidFill>
                  <a:schemeClr val="tx1"/>
                </a:solidFill>
                <a:latin typeface="Times New Roman" pitchFamily="18" charset="0"/>
                <a:cs typeface="Times New Roman" pitchFamily="18" charset="0"/>
              </a:rPr>
              <a:t>контрольно-оценочная, деятельность </a:t>
            </a:r>
            <a:r>
              <a:rPr lang="ru-RU" sz="1600" dirty="0">
                <a:solidFill>
                  <a:schemeClr val="tx1"/>
                </a:solidFill>
                <a:latin typeface="Times New Roman" pitchFamily="18" charset="0"/>
                <a:cs typeface="Times New Roman" pitchFamily="18" charset="0"/>
              </a:rPr>
              <a:t>общения</a:t>
            </a:r>
          </a:p>
        </p:txBody>
      </p:sp>
      <p:sp>
        <p:nvSpPr>
          <p:cNvPr id="34" name="Прямоугольник 33"/>
          <p:cNvSpPr/>
          <p:nvPr/>
        </p:nvSpPr>
        <p:spPr>
          <a:xfrm>
            <a:off x="5625984" y="5009525"/>
            <a:ext cx="2996311" cy="13150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chemeClr val="tx1"/>
                </a:solidFill>
                <a:latin typeface="Times New Roman" pitchFamily="18" charset="0"/>
                <a:cs typeface="Times New Roman" pitchFamily="18" charset="0"/>
              </a:rPr>
              <a:t>Полноценное развитие </a:t>
            </a:r>
            <a:r>
              <a:rPr lang="ru-RU" sz="1600" dirty="0" smtClean="0">
                <a:solidFill>
                  <a:schemeClr val="tx1"/>
                </a:solidFill>
                <a:latin typeface="Times New Roman" pitchFamily="18" charset="0"/>
                <a:cs typeface="Times New Roman" pitchFamily="18" charset="0"/>
              </a:rPr>
              <a:t>личности обучающегося  </a:t>
            </a:r>
            <a:r>
              <a:rPr lang="ru-RU" sz="1600" dirty="0">
                <a:solidFill>
                  <a:schemeClr val="tx1"/>
                </a:solidFill>
                <a:latin typeface="Times New Roman" pitchFamily="18" charset="0"/>
                <a:cs typeface="Times New Roman" pitchFamily="18" charset="0"/>
              </a:rPr>
              <a:t>обеспечивается только активной, эмоционально насыщенной деятельностью</a:t>
            </a:r>
          </a:p>
        </p:txBody>
      </p:sp>
    </p:spTree>
    <p:extLst>
      <p:ext uri="{BB962C8B-B14F-4D97-AF65-F5344CB8AC3E}">
        <p14:creationId xmlns:p14="http://schemas.microsoft.com/office/powerpoint/2010/main" val="3485124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59832" y="476672"/>
            <a:ext cx="4004238" cy="461665"/>
          </a:xfrm>
          <a:prstGeom prst="rect">
            <a:avLst/>
          </a:prstGeom>
        </p:spPr>
        <p:txBody>
          <a:bodyPr wrap="none">
            <a:spAutoFit/>
          </a:bodyPr>
          <a:lstStyle/>
          <a:p>
            <a:r>
              <a:rPr lang="ru-RU" sz="2400" dirty="0">
                <a:latin typeface="Times New Roman" pitchFamily="18" charset="0"/>
                <a:cs typeface="Times New Roman" pitchFamily="18" charset="0"/>
              </a:rPr>
              <a:t>ЧЕК-ЛИСТ</a:t>
            </a:r>
            <a:r>
              <a:rPr lang="ru-RU" sz="2400" b="1" dirty="0">
                <a:latin typeface="Times New Roman" pitchFamily="18" charset="0"/>
                <a:cs typeface="Times New Roman" pitchFamily="18" charset="0"/>
              </a:rPr>
              <a:t> «Анализ урока»</a:t>
            </a:r>
            <a:endParaRPr lang="ru-RU" sz="24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361999445"/>
              </p:ext>
            </p:extLst>
          </p:nvPr>
        </p:nvGraphicFramePr>
        <p:xfrm>
          <a:off x="611560" y="1052736"/>
          <a:ext cx="8208912" cy="5282551"/>
        </p:xfrm>
        <a:graphic>
          <a:graphicData uri="http://schemas.openxmlformats.org/drawingml/2006/table">
            <a:tbl>
              <a:tblPr firstRow="1" firstCol="1" bandRow="1">
                <a:tableStyleId>{5C22544A-7EE6-4342-B048-85BDC9FD1C3A}</a:tableStyleId>
              </a:tblPr>
              <a:tblGrid>
                <a:gridCol w="1656184"/>
                <a:gridCol w="2376264"/>
                <a:gridCol w="2088232"/>
                <a:gridCol w="2088232"/>
              </a:tblGrid>
              <a:tr h="1782281">
                <a:tc>
                  <a:txBody>
                    <a:bodyPr/>
                    <a:lstStyle/>
                    <a:p>
                      <a:pPr>
                        <a:lnSpc>
                          <a:spcPct val="115000"/>
                        </a:lnSpc>
                        <a:spcAft>
                          <a:spcPts val="0"/>
                        </a:spcAft>
                      </a:pPr>
                      <a:r>
                        <a:rPr lang="ru-RU" sz="1400" dirty="0">
                          <a:effectLst/>
                          <a:latin typeface="Times New Roman"/>
                          <a:ea typeface="Calibri"/>
                          <a:cs typeface="Times New Roman"/>
                        </a:rPr>
                        <a:t>Предметная компетенция: знание предмета и </a:t>
                      </a:r>
                      <a:r>
                        <a:rPr lang="ru-RU" sz="1400" dirty="0" err="1">
                          <a:effectLst/>
                          <a:latin typeface="Times New Roman"/>
                          <a:ea typeface="Calibri"/>
                          <a:cs typeface="Times New Roman"/>
                        </a:rPr>
                        <a:t>межпредметная</a:t>
                      </a:r>
                      <a:r>
                        <a:rPr lang="ru-RU" sz="1400" dirty="0">
                          <a:effectLst/>
                          <a:latin typeface="Times New Roman"/>
                          <a:ea typeface="Calibri"/>
                          <a:cs typeface="Times New Roman"/>
                        </a:rPr>
                        <a:t> эрудиция педагога </a:t>
                      </a:r>
                      <a:endParaRPr lang="ru-RU" sz="1400" dirty="0">
                        <a:effectLst/>
                        <a:latin typeface="Calibri"/>
                        <a:ea typeface="Calibri"/>
                        <a:cs typeface="Times New Roman"/>
                      </a:endParaRPr>
                    </a:p>
                  </a:txBody>
                  <a:tcPr marL="68580" marR="68580" marT="0" marB="0"/>
                </a:tc>
                <a:tc>
                  <a:txBody>
                    <a:bodyPr/>
                    <a:lstStyle/>
                    <a:p>
                      <a:pPr>
                        <a:lnSpc>
                          <a:spcPct val="100000"/>
                        </a:lnSpc>
                        <a:spcAft>
                          <a:spcPts val="0"/>
                        </a:spcAft>
                      </a:pPr>
                      <a:r>
                        <a:rPr lang="ru-RU" sz="1400" b="0" dirty="0">
                          <a:solidFill>
                            <a:schemeClr val="tx1"/>
                          </a:solidFill>
                          <a:effectLst/>
                          <a:latin typeface="Times New Roman"/>
                          <a:ea typeface="Calibri"/>
                          <a:cs typeface="Times New Roman"/>
                        </a:rPr>
                        <a:t>Глубокие знания материала урока и предмета в целом, а также высокий уровень </a:t>
                      </a:r>
                      <a:r>
                        <a:rPr lang="ru-RU" sz="1400" b="0" dirty="0" err="1">
                          <a:solidFill>
                            <a:schemeClr val="tx1"/>
                          </a:solidFill>
                          <a:effectLst/>
                          <a:latin typeface="Times New Roman"/>
                          <a:ea typeface="Calibri"/>
                          <a:cs typeface="Times New Roman"/>
                        </a:rPr>
                        <a:t>межпредметной</a:t>
                      </a:r>
                      <a:r>
                        <a:rPr lang="ru-RU" sz="1400" b="0" dirty="0">
                          <a:solidFill>
                            <a:schemeClr val="tx1"/>
                          </a:solidFill>
                          <a:effectLst/>
                          <a:latin typeface="Times New Roman"/>
                          <a:ea typeface="Calibri"/>
                          <a:cs typeface="Times New Roman"/>
                        </a:rPr>
                        <a:t> эрудиции. Педагог ответил на все содержательные вопросы учащихся </a:t>
                      </a:r>
                      <a:endParaRPr lang="ru-RU" sz="1400" b="0" dirty="0">
                        <a:solidFill>
                          <a:schemeClr val="tx1"/>
                        </a:solidFill>
                        <a:effectLst/>
                        <a:latin typeface="Calibri"/>
                        <a:ea typeface="Calibri"/>
                        <a:cs typeface="Times New Roman"/>
                      </a:endParaRPr>
                    </a:p>
                  </a:txBody>
                  <a:tcPr marL="68580" marR="68580" marT="0" marB="0">
                    <a:solidFill>
                      <a:schemeClr val="bg1">
                        <a:lumMod val="95000"/>
                      </a:schemeClr>
                    </a:solidFill>
                  </a:tcPr>
                </a:tc>
                <a:tc>
                  <a:txBody>
                    <a:bodyPr/>
                    <a:lstStyle/>
                    <a:p>
                      <a:pPr>
                        <a:lnSpc>
                          <a:spcPct val="100000"/>
                        </a:lnSpc>
                        <a:spcAft>
                          <a:spcPts val="0"/>
                        </a:spcAft>
                      </a:pPr>
                      <a:r>
                        <a:rPr lang="ru-RU" sz="1400" b="0" dirty="0">
                          <a:solidFill>
                            <a:schemeClr val="tx1"/>
                          </a:solidFill>
                          <a:effectLst/>
                          <a:latin typeface="Times New Roman"/>
                          <a:ea typeface="Calibri"/>
                          <a:cs typeface="Times New Roman"/>
                        </a:rPr>
                        <a:t>Педагог продемонстрировал </a:t>
                      </a:r>
                      <a:r>
                        <a:rPr lang="ru-RU" sz="1400" b="0" dirty="0" smtClean="0">
                          <a:solidFill>
                            <a:schemeClr val="tx1"/>
                          </a:solidFill>
                          <a:effectLst/>
                          <a:latin typeface="Times New Roman"/>
                          <a:ea typeface="Calibri"/>
                          <a:cs typeface="Times New Roman"/>
                        </a:rPr>
                        <a:t>основательное </a:t>
                      </a:r>
                      <a:r>
                        <a:rPr lang="ru-RU" sz="1400" b="0" dirty="0">
                          <a:solidFill>
                            <a:schemeClr val="tx1"/>
                          </a:solidFill>
                          <a:effectLst/>
                          <a:latin typeface="Times New Roman"/>
                          <a:ea typeface="Calibri"/>
                          <a:cs typeface="Times New Roman"/>
                        </a:rPr>
                        <a:t>знание материала урока и предмета в целом. </a:t>
                      </a:r>
                      <a:r>
                        <a:rPr lang="ru-RU" sz="1400" b="0" dirty="0" smtClean="0">
                          <a:solidFill>
                            <a:schemeClr val="tx1"/>
                          </a:solidFill>
                          <a:effectLst/>
                          <a:latin typeface="Times New Roman"/>
                          <a:ea typeface="Calibri"/>
                          <a:cs typeface="Times New Roman"/>
                        </a:rPr>
                        <a:t>Ответил </a:t>
                      </a:r>
                      <a:r>
                        <a:rPr lang="ru-RU" sz="1400" b="0" dirty="0">
                          <a:solidFill>
                            <a:schemeClr val="tx1"/>
                          </a:solidFill>
                          <a:effectLst/>
                          <a:latin typeface="Times New Roman"/>
                          <a:ea typeface="Calibri"/>
                          <a:cs typeface="Times New Roman"/>
                        </a:rPr>
                        <a:t>на все вопросы </a:t>
                      </a:r>
                      <a:r>
                        <a:rPr lang="ru-RU" sz="1400" b="0" dirty="0" smtClean="0">
                          <a:solidFill>
                            <a:schemeClr val="tx1"/>
                          </a:solidFill>
                          <a:effectLst/>
                          <a:latin typeface="Times New Roman"/>
                          <a:ea typeface="Calibri"/>
                          <a:cs typeface="Times New Roman"/>
                        </a:rPr>
                        <a:t>учащихся по теме </a:t>
                      </a:r>
                      <a:r>
                        <a:rPr lang="ru-RU" sz="1400" b="0" dirty="0">
                          <a:solidFill>
                            <a:schemeClr val="tx1"/>
                          </a:solidFill>
                          <a:effectLst/>
                          <a:latin typeface="Times New Roman"/>
                          <a:ea typeface="Calibri"/>
                          <a:cs typeface="Times New Roman"/>
                        </a:rPr>
                        <a:t>урока </a:t>
                      </a:r>
                      <a:endParaRPr lang="ru-RU" sz="1400" b="0" dirty="0" smtClean="0">
                        <a:solidFill>
                          <a:schemeClr val="tx1"/>
                        </a:solidFill>
                        <a:effectLst/>
                        <a:latin typeface="Times New Roman"/>
                        <a:ea typeface="Calibri"/>
                        <a:cs typeface="Times New Roman"/>
                      </a:endParaRPr>
                    </a:p>
                    <a:p>
                      <a:pPr>
                        <a:lnSpc>
                          <a:spcPct val="100000"/>
                        </a:lnSpc>
                        <a:spcAft>
                          <a:spcPts val="0"/>
                        </a:spcAft>
                      </a:pPr>
                      <a:endParaRPr lang="ru-RU" sz="1400" b="0" dirty="0">
                        <a:solidFill>
                          <a:schemeClr val="tx1"/>
                        </a:solidFill>
                        <a:effectLst/>
                        <a:latin typeface="Calibri"/>
                        <a:ea typeface="Calibri"/>
                        <a:cs typeface="Times New Roman"/>
                      </a:endParaRPr>
                    </a:p>
                  </a:txBody>
                  <a:tcPr marL="68580" marR="68580" marT="0" marB="0">
                    <a:solidFill>
                      <a:schemeClr val="bg1">
                        <a:lumMod val="95000"/>
                      </a:schemeClr>
                    </a:solidFill>
                  </a:tcPr>
                </a:tc>
                <a:tc>
                  <a:txBody>
                    <a:bodyPr/>
                    <a:lstStyle/>
                    <a:p>
                      <a:pPr>
                        <a:lnSpc>
                          <a:spcPct val="100000"/>
                        </a:lnSpc>
                        <a:spcAft>
                          <a:spcPts val="0"/>
                        </a:spcAft>
                      </a:pPr>
                      <a:r>
                        <a:rPr lang="ru-RU" sz="1400" b="0" dirty="0">
                          <a:solidFill>
                            <a:schemeClr val="tx1"/>
                          </a:solidFill>
                          <a:effectLst/>
                          <a:latin typeface="Times New Roman"/>
                          <a:ea typeface="Calibri"/>
                          <a:cs typeface="Times New Roman"/>
                        </a:rPr>
                        <a:t>Педагог показал на уроке низкий уровень предметных знаний</a:t>
                      </a:r>
                      <a:endParaRPr lang="ru-RU" sz="1400" b="0" dirty="0">
                        <a:solidFill>
                          <a:schemeClr val="tx1"/>
                        </a:solidFill>
                        <a:effectLst/>
                        <a:latin typeface="Calibri"/>
                        <a:ea typeface="Calibri"/>
                        <a:cs typeface="Times New Roman"/>
                      </a:endParaRPr>
                    </a:p>
                  </a:txBody>
                  <a:tcPr marL="68580" marR="68580" marT="0" marB="0">
                    <a:solidFill>
                      <a:schemeClr val="bg1">
                        <a:lumMod val="95000"/>
                      </a:schemeClr>
                    </a:solidFill>
                  </a:tcPr>
                </a:tc>
              </a:tr>
              <a:tr h="1782281">
                <a:tc>
                  <a:txBody>
                    <a:bodyPr/>
                    <a:lstStyle/>
                    <a:p>
                      <a:pPr>
                        <a:lnSpc>
                          <a:spcPct val="115000"/>
                        </a:lnSpc>
                        <a:spcAft>
                          <a:spcPts val="0"/>
                        </a:spcAft>
                      </a:pPr>
                      <a:r>
                        <a:rPr lang="ru-RU" sz="1400">
                          <a:effectLst/>
                          <a:latin typeface="Times New Roman"/>
                          <a:ea typeface="Calibri"/>
                          <a:cs typeface="Times New Roman"/>
                        </a:rPr>
                        <a:t>Педагогическая компетенция: уровень педагогического и методического мастерства </a:t>
                      </a:r>
                      <a:endParaRPr lang="ru-RU" sz="1400">
                        <a:effectLst/>
                        <a:latin typeface="Calibri"/>
                        <a:ea typeface="Calibri"/>
                        <a:cs typeface="Times New Roman"/>
                      </a:endParaRPr>
                    </a:p>
                  </a:txBody>
                  <a:tcPr marL="68580" marR="68580" marT="0" marB="0"/>
                </a:tc>
                <a:tc>
                  <a:txBody>
                    <a:bodyPr/>
                    <a:lstStyle/>
                    <a:p>
                      <a:pPr>
                        <a:lnSpc>
                          <a:spcPct val="100000"/>
                        </a:lnSpc>
                        <a:spcAft>
                          <a:spcPts val="0"/>
                        </a:spcAft>
                      </a:pPr>
                      <a:r>
                        <a:rPr lang="ru-RU" sz="1400" dirty="0">
                          <a:effectLst/>
                          <a:latin typeface="Times New Roman"/>
                          <a:ea typeface="Calibri"/>
                          <a:cs typeface="Times New Roman"/>
                        </a:rPr>
                        <a:t>Высокий уровень владения техниками и технологиями организации учебного (дидактического) процесса, управления деятельностью учащихся </a:t>
                      </a:r>
                      <a:endParaRPr lang="ru-RU" sz="1400" dirty="0">
                        <a:effectLst/>
                        <a:latin typeface="Calibri"/>
                        <a:ea typeface="Calibri"/>
                        <a:cs typeface="Times New Roman"/>
                      </a:endParaRPr>
                    </a:p>
                  </a:txBody>
                  <a:tcPr marL="68580" marR="68580" marT="0" marB="0">
                    <a:solidFill>
                      <a:schemeClr val="bg1">
                        <a:lumMod val="95000"/>
                      </a:schemeClr>
                    </a:solidFill>
                  </a:tcPr>
                </a:tc>
                <a:tc>
                  <a:txBody>
                    <a:bodyPr/>
                    <a:lstStyle/>
                    <a:p>
                      <a:pPr>
                        <a:lnSpc>
                          <a:spcPct val="100000"/>
                        </a:lnSpc>
                        <a:spcAft>
                          <a:spcPts val="0"/>
                        </a:spcAft>
                      </a:pPr>
                      <a:r>
                        <a:rPr lang="ru-RU" sz="1400" dirty="0">
                          <a:effectLst/>
                          <a:latin typeface="Times New Roman"/>
                          <a:ea typeface="Calibri"/>
                          <a:cs typeface="Times New Roman"/>
                        </a:rPr>
                        <a:t>Педагог допускает методические ошибки </a:t>
                      </a:r>
                      <a:endParaRPr lang="ru-RU" sz="1400" dirty="0">
                        <a:effectLst/>
                        <a:latin typeface="Calibri"/>
                        <a:ea typeface="Calibri"/>
                        <a:cs typeface="Times New Roman"/>
                      </a:endParaRPr>
                    </a:p>
                  </a:txBody>
                  <a:tcPr marL="68580" marR="68580" marT="0" marB="0">
                    <a:solidFill>
                      <a:schemeClr val="bg1">
                        <a:lumMod val="95000"/>
                      </a:schemeClr>
                    </a:solidFill>
                  </a:tcPr>
                </a:tc>
                <a:tc>
                  <a:txBody>
                    <a:bodyPr/>
                    <a:lstStyle/>
                    <a:p>
                      <a:pPr>
                        <a:lnSpc>
                          <a:spcPct val="100000"/>
                        </a:lnSpc>
                        <a:spcAft>
                          <a:spcPts val="0"/>
                        </a:spcAft>
                      </a:pPr>
                      <a:r>
                        <a:rPr lang="ru-RU" sz="1400" dirty="0">
                          <a:effectLst/>
                          <a:latin typeface="Times New Roman"/>
                          <a:ea typeface="Calibri"/>
                          <a:cs typeface="Times New Roman"/>
                        </a:rPr>
                        <a:t>Педагог неверно выстраивает учебный процесс или его элементы. Показал низкий уровень </a:t>
                      </a:r>
                      <a:r>
                        <a:rPr lang="ru-RU" sz="1400" dirty="0" smtClean="0">
                          <a:effectLst/>
                          <a:latin typeface="Times New Roman"/>
                          <a:ea typeface="Calibri"/>
                          <a:cs typeface="Times New Roman"/>
                        </a:rPr>
                        <a:t>умения проектировать </a:t>
                      </a:r>
                      <a:r>
                        <a:rPr lang="ru-RU" sz="1400" dirty="0">
                          <a:effectLst/>
                          <a:latin typeface="Times New Roman"/>
                          <a:ea typeface="Calibri"/>
                          <a:cs typeface="Times New Roman"/>
                        </a:rPr>
                        <a:t>учебные задания и управлять деятельностью </a:t>
                      </a:r>
                      <a:r>
                        <a:rPr lang="ru-RU" sz="1400" dirty="0" smtClean="0">
                          <a:effectLst/>
                          <a:latin typeface="Times New Roman"/>
                          <a:ea typeface="Calibri"/>
                          <a:cs typeface="Times New Roman"/>
                        </a:rPr>
                        <a:t>учащихся</a:t>
                      </a:r>
                    </a:p>
                    <a:p>
                      <a:pPr>
                        <a:lnSpc>
                          <a:spcPct val="100000"/>
                        </a:lnSpc>
                        <a:spcAft>
                          <a:spcPts val="0"/>
                        </a:spcAft>
                      </a:pPr>
                      <a:endParaRPr lang="ru-RU" sz="1400" dirty="0">
                        <a:effectLst/>
                        <a:latin typeface="Calibri"/>
                        <a:ea typeface="Calibri"/>
                        <a:cs typeface="Times New Roman"/>
                      </a:endParaRPr>
                    </a:p>
                  </a:txBody>
                  <a:tcPr marL="68580" marR="68580" marT="0" marB="0">
                    <a:solidFill>
                      <a:schemeClr val="bg1">
                        <a:lumMod val="95000"/>
                      </a:schemeClr>
                    </a:solidFill>
                  </a:tcPr>
                </a:tc>
              </a:tr>
              <a:tr h="1580030">
                <a:tc>
                  <a:txBody>
                    <a:bodyPr/>
                    <a:lstStyle/>
                    <a:p>
                      <a:pPr>
                        <a:lnSpc>
                          <a:spcPct val="115000"/>
                        </a:lnSpc>
                        <a:spcAft>
                          <a:spcPts val="0"/>
                        </a:spcAft>
                      </a:pPr>
                      <a:r>
                        <a:rPr lang="ru-RU" sz="1400">
                          <a:effectLst/>
                          <a:latin typeface="Times New Roman"/>
                          <a:ea typeface="Calibri"/>
                          <a:cs typeface="Times New Roman"/>
                        </a:rPr>
                        <a:t>Культура речи, грамотность, образность, эмоциональность </a:t>
                      </a:r>
                      <a:endParaRPr lang="ru-RU" sz="1400">
                        <a:effectLst/>
                        <a:latin typeface="Calibri"/>
                        <a:ea typeface="Calibri"/>
                        <a:cs typeface="Times New Roman"/>
                      </a:endParaRPr>
                    </a:p>
                  </a:txBody>
                  <a:tcPr marL="68580" marR="68580" marT="0" marB="0"/>
                </a:tc>
                <a:tc>
                  <a:txBody>
                    <a:bodyPr/>
                    <a:lstStyle/>
                    <a:p>
                      <a:pPr>
                        <a:lnSpc>
                          <a:spcPct val="100000"/>
                        </a:lnSpc>
                        <a:spcAft>
                          <a:spcPts val="0"/>
                        </a:spcAft>
                      </a:pPr>
                      <a:r>
                        <a:rPr lang="ru-RU" sz="1400" dirty="0">
                          <a:effectLst/>
                          <a:latin typeface="Times New Roman"/>
                          <a:ea typeface="Calibri"/>
                          <a:cs typeface="Times New Roman"/>
                        </a:rPr>
                        <a:t>Речь педагога грамотна стилистически уместна и </a:t>
                      </a:r>
                      <a:r>
                        <a:rPr lang="ru-RU" sz="1400" dirty="0" smtClean="0">
                          <a:effectLst/>
                          <a:latin typeface="Times New Roman"/>
                          <a:ea typeface="Calibri"/>
                          <a:cs typeface="Times New Roman"/>
                        </a:rPr>
                        <a:t>качественна,</a:t>
                      </a:r>
                      <a:r>
                        <a:rPr lang="ru-RU" sz="1400" baseline="0" dirty="0" smtClean="0">
                          <a:effectLst/>
                          <a:latin typeface="Times New Roman"/>
                          <a:ea typeface="Calibri"/>
                          <a:cs typeface="Times New Roman"/>
                        </a:rPr>
                        <a:t> </a:t>
                      </a:r>
                      <a:r>
                        <a:rPr lang="ru-RU" sz="1400" dirty="0" smtClean="0">
                          <a:effectLst/>
                          <a:latin typeface="Times New Roman"/>
                          <a:ea typeface="Calibri"/>
                          <a:cs typeface="Times New Roman"/>
                        </a:rPr>
                        <a:t>выразительна </a:t>
                      </a:r>
                      <a:r>
                        <a:rPr lang="ru-RU" sz="1400" dirty="0">
                          <a:effectLst/>
                          <a:latin typeface="Times New Roman"/>
                          <a:ea typeface="Calibri"/>
                          <a:cs typeface="Times New Roman"/>
                        </a:rPr>
                        <a:t>и привлекательна для учащихся </a:t>
                      </a:r>
                      <a:endParaRPr lang="ru-RU" sz="1400" dirty="0">
                        <a:effectLst/>
                        <a:latin typeface="Calibri"/>
                        <a:ea typeface="Calibri"/>
                        <a:cs typeface="Times New Roman"/>
                      </a:endParaRPr>
                    </a:p>
                  </a:txBody>
                  <a:tcPr marL="68580" marR="68580" marT="0" marB="0">
                    <a:solidFill>
                      <a:schemeClr val="bg1">
                        <a:lumMod val="95000"/>
                      </a:schemeClr>
                    </a:solidFill>
                  </a:tcPr>
                </a:tc>
                <a:tc>
                  <a:txBody>
                    <a:bodyPr/>
                    <a:lstStyle/>
                    <a:p>
                      <a:pPr>
                        <a:lnSpc>
                          <a:spcPct val="100000"/>
                        </a:lnSpc>
                        <a:spcAft>
                          <a:spcPts val="0"/>
                        </a:spcAft>
                      </a:pPr>
                      <a:r>
                        <a:rPr lang="ru-RU" sz="1400" dirty="0">
                          <a:effectLst/>
                          <a:latin typeface="Times New Roman"/>
                          <a:ea typeface="Calibri"/>
                          <a:cs typeface="Times New Roman"/>
                        </a:rPr>
                        <a:t>Речь либо выразительная, эмоциональная и привлекательная, либо грамотная и качественная </a:t>
                      </a:r>
                      <a:endParaRPr lang="ru-RU" sz="1400" dirty="0">
                        <a:effectLst/>
                        <a:latin typeface="Calibri"/>
                        <a:ea typeface="Calibri"/>
                        <a:cs typeface="Times New Roman"/>
                      </a:endParaRPr>
                    </a:p>
                  </a:txBody>
                  <a:tcPr marL="68580" marR="68580" marT="0" marB="0">
                    <a:solidFill>
                      <a:schemeClr val="bg1">
                        <a:lumMod val="95000"/>
                      </a:schemeClr>
                    </a:solidFill>
                  </a:tcPr>
                </a:tc>
                <a:tc>
                  <a:txBody>
                    <a:bodyPr/>
                    <a:lstStyle/>
                    <a:p>
                      <a:pPr>
                        <a:lnSpc>
                          <a:spcPct val="100000"/>
                        </a:lnSpc>
                        <a:spcAft>
                          <a:spcPts val="0"/>
                        </a:spcAft>
                      </a:pPr>
                      <a:r>
                        <a:rPr lang="ru-RU" sz="1400" dirty="0">
                          <a:effectLst/>
                          <a:latin typeface="Times New Roman"/>
                          <a:ea typeface="Calibri"/>
                          <a:cs typeface="Times New Roman"/>
                        </a:rPr>
                        <a:t>Культура речи низкая. Педагог говорит монотонно, невыразительно</a:t>
                      </a:r>
                      <a:endParaRPr lang="ru-RU" sz="1400" dirty="0">
                        <a:effectLst/>
                        <a:latin typeface="Calibri"/>
                        <a:ea typeface="Calibri"/>
                        <a:cs typeface="Times New Roman"/>
                      </a:endParaRPr>
                    </a:p>
                  </a:txBody>
                  <a:tcPr marL="68580" marR="68580" marT="0" marB="0">
                    <a:solidFill>
                      <a:schemeClr val="bg1">
                        <a:lumMod val="95000"/>
                      </a:schemeClr>
                    </a:solidFill>
                  </a:tcPr>
                </a:tc>
              </a:tr>
            </a:tbl>
          </a:graphicData>
        </a:graphic>
      </p:graphicFrame>
    </p:spTree>
    <p:extLst>
      <p:ext uri="{BB962C8B-B14F-4D97-AF65-F5344CB8AC3E}">
        <p14:creationId xmlns:p14="http://schemas.microsoft.com/office/powerpoint/2010/main" val="89654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269596" y="620688"/>
            <a:ext cx="2088232" cy="914400"/>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latin typeface="Times New Roman" pitchFamily="18" charset="0"/>
                <a:cs typeface="Times New Roman" pitchFamily="18" charset="0"/>
              </a:rPr>
              <a:t>Нужно стремиться</a:t>
            </a:r>
            <a:endParaRPr lang="ru-RU" b="1" dirty="0">
              <a:solidFill>
                <a:schemeClr val="tx1"/>
              </a:solidFill>
              <a:latin typeface="Times New Roman" pitchFamily="18" charset="0"/>
              <a:cs typeface="Times New Roman" pitchFamily="18" charset="0"/>
            </a:endParaRPr>
          </a:p>
        </p:txBody>
      </p:sp>
      <p:sp>
        <p:nvSpPr>
          <p:cNvPr id="4" name="Прямоугольник 3"/>
          <p:cNvSpPr/>
          <p:nvPr/>
        </p:nvSpPr>
        <p:spPr>
          <a:xfrm>
            <a:off x="3347864" y="2064499"/>
            <a:ext cx="1872208" cy="914400"/>
          </a:xfrm>
          <a:prstGeom prst="rect">
            <a:avLst/>
          </a:prstGeom>
          <a:noFill/>
          <a:ln>
            <a:solidFill>
              <a:srgbClr val="CC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latin typeface="Times New Roman" pitchFamily="18" charset="0"/>
                <a:cs typeface="Times New Roman" pitchFamily="18" charset="0"/>
              </a:rPr>
              <a:t>Передача готовых знаний</a:t>
            </a:r>
            <a:endParaRPr lang="ru-RU" dirty="0">
              <a:solidFill>
                <a:schemeClr val="tx1"/>
              </a:solidFill>
              <a:latin typeface="Times New Roman" pitchFamily="18" charset="0"/>
              <a:cs typeface="Times New Roman" pitchFamily="18" charset="0"/>
            </a:endParaRPr>
          </a:p>
        </p:txBody>
      </p:sp>
      <p:sp>
        <p:nvSpPr>
          <p:cNvPr id="5" name="Прямоугольник 4"/>
          <p:cNvSpPr/>
          <p:nvPr/>
        </p:nvSpPr>
        <p:spPr>
          <a:xfrm>
            <a:off x="3239852" y="620688"/>
            <a:ext cx="2088232" cy="914400"/>
          </a:xfrm>
          <a:prstGeom prst="rect">
            <a:avLst/>
          </a:prstGeom>
          <a:gradFill flip="none" rotWithShape="1">
            <a:gsLst>
              <a:gs pos="0">
                <a:srgbClr val="CC3300">
                  <a:tint val="66000"/>
                  <a:satMod val="160000"/>
                </a:srgbClr>
              </a:gs>
              <a:gs pos="50000">
                <a:srgbClr val="CC3300">
                  <a:tint val="44500"/>
                  <a:satMod val="160000"/>
                </a:srgbClr>
              </a:gs>
              <a:gs pos="100000">
                <a:srgbClr val="CC33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latin typeface="Times New Roman" pitchFamily="18" charset="0"/>
                <a:cs typeface="Times New Roman" pitchFamily="18" charset="0"/>
              </a:rPr>
              <a:t>Необходимо исключить </a:t>
            </a:r>
            <a:endParaRPr lang="ru-RU" b="1" dirty="0">
              <a:solidFill>
                <a:schemeClr val="tx1"/>
              </a:solidFill>
              <a:latin typeface="Times New Roman" pitchFamily="18" charset="0"/>
              <a:cs typeface="Times New Roman" pitchFamily="18" charset="0"/>
            </a:endParaRPr>
          </a:p>
        </p:txBody>
      </p:sp>
      <p:sp>
        <p:nvSpPr>
          <p:cNvPr id="6" name="Прямоугольник 5"/>
          <p:cNvSpPr/>
          <p:nvPr/>
        </p:nvSpPr>
        <p:spPr>
          <a:xfrm>
            <a:off x="987725" y="2060848"/>
            <a:ext cx="914400" cy="9144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latin typeface="Times New Roman" pitchFamily="18" charset="0"/>
                <a:cs typeface="Times New Roman" pitchFamily="18" charset="0"/>
              </a:rPr>
              <a:t>Цель</a:t>
            </a:r>
            <a:endParaRPr lang="ru-RU" b="1" dirty="0">
              <a:solidFill>
                <a:schemeClr val="tx1"/>
              </a:solidFill>
              <a:latin typeface="Times New Roman" pitchFamily="18" charset="0"/>
              <a:cs typeface="Times New Roman" pitchFamily="18" charset="0"/>
            </a:endParaRPr>
          </a:p>
        </p:txBody>
      </p:sp>
      <p:sp>
        <p:nvSpPr>
          <p:cNvPr id="7" name="Прямоугольник 6"/>
          <p:cNvSpPr/>
          <p:nvPr/>
        </p:nvSpPr>
        <p:spPr>
          <a:xfrm>
            <a:off x="658279" y="3512637"/>
            <a:ext cx="1656184" cy="914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latin typeface="Times New Roman" pitchFamily="18" charset="0"/>
                <a:cs typeface="Times New Roman" pitchFamily="18" charset="0"/>
              </a:rPr>
              <a:t>Обучающая деятельность</a:t>
            </a:r>
            <a:endParaRPr lang="ru-RU" b="1" dirty="0">
              <a:solidFill>
                <a:schemeClr val="tx1"/>
              </a:solidFill>
              <a:latin typeface="Times New Roman" pitchFamily="18" charset="0"/>
              <a:cs typeface="Times New Roman" pitchFamily="18" charset="0"/>
            </a:endParaRPr>
          </a:p>
        </p:txBody>
      </p:sp>
      <p:sp>
        <p:nvSpPr>
          <p:cNvPr id="8" name="Прямоугольник 7"/>
          <p:cNvSpPr/>
          <p:nvPr/>
        </p:nvSpPr>
        <p:spPr>
          <a:xfrm>
            <a:off x="863075" y="5122032"/>
            <a:ext cx="1440160" cy="914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latin typeface="Times New Roman" pitchFamily="18" charset="0"/>
                <a:cs typeface="Times New Roman" pitchFamily="18" charset="0"/>
              </a:rPr>
              <a:t>Учебные задания</a:t>
            </a:r>
            <a:endParaRPr lang="ru-RU" b="1" dirty="0">
              <a:solidFill>
                <a:schemeClr val="tx1"/>
              </a:solidFill>
              <a:latin typeface="Times New Roman" pitchFamily="18" charset="0"/>
              <a:cs typeface="Times New Roman" pitchFamily="18" charset="0"/>
            </a:endParaRPr>
          </a:p>
        </p:txBody>
      </p:sp>
      <p:sp>
        <p:nvSpPr>
          <p:cNvPr id="13" name="Прямоугольник 12"/>
          <p:cNvSpPr/>
          <p:nvPr/>
        </p:nvSpPr>
        <p:spPr>
          <a:xfrm>
            <a:off x="6125580" y="2049354"/>
            <a:ext cx="2376264" cy="9144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latin typeface="Times New Roman" pitchFamily="18" charset="0"/>
                <a:cs typeface="Times New Roman" pitchFamily="18" charset="0"/>
              </a:rPr>
              <a:t>Развитие умений по открытию и применению знаний</a:t>
            </a:r>
          </a:p>
        </p:txBody>
      </p:sp>
      <p:sp>
        <p:nvSpPr>
          <p:cNvPr id="14" name="Прямоугольник 13"/>
          <p:cNvSpPr/>
          <p:nvPr/>
        </p:nvSpPr>
        <p:spPr>
          <a:xfrm>
            <a:off x="2987823" y="3393774"/>
            <a:ext cx="2592290" cy="1152127"/>
          </a:xfrm>
          <a:prstGeom prst="rect">
            <a:avLst/>
          </a:prstGeom>
          <a:noFill/>
          <a:ln>
            <a:solidFill>
              <a:srgbClr val="CC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latin typeface="Times New Roman" pitchFamily="18" charset="0"/>
                <a:cs typeface="Times New Roman" pitchFamily="18" charset="0"/>
              </a:rPr>
              <a:t>Ориентация </a:t>
            </a:r>
            <a:r>
              <a:rPr lang="ru-RU" dirty="0">
                <a:solidFill>
                  <a:schemeClr val="tx1"/>
                </a:solidFill>
                <a:latin typeface="Times New Roman" pitchFamily="18" charset="0"/>
                <a:cs typeface="Times New Roman" pitchFamily="18" charset="0"/>
              </a:rPr>
              <a:t>на «среднего» ученика. Фронтальная </a:t>
            </a:r>
            <a:r>
              <a:rPr lang="ru-RU" dirty="0" smtClean="0">
                <a:solidFill>
                  <a:schemeClr val="tx1"/>
                </a:solidFill>
                <a:latin typeface="Times New Roman" pitchFamily="18" charset="0"/>
                <a:cs typeface="Times New Roman" pitchFamily="18" charset="0"/>
              </a:rPr>
              <a:t>работа как основная форма </a:t>
            </a:r>
            <a:endParaRPr lang="ru-RU" dirty="0">
              <a:solidFill>
                <a:schemeClr val="tx1"/>
              </a:solidFill>
              <a:latin typeface="Times New Roman" pitchFamily="18" charset="0"/>
              <a:cs typeface="Times New Roman" pitchFamily="18" charset="0"/>
            </a:endParaRPr>
          </a:p>
        </p:txBody>
      </p:sp>
      <p:sp>
        <p:nvSpPr>
          <p:cNvPr id="15" name="Прямоугольник 14"/>
          <p:cNvSpPr/>
          <p:nvPr/>
        </p:nvSpPr>
        <p:spPr>
          <a:xfrm>
            <a:off x="5877711" y="3243063"/>
            <a:ext cx="2872003" cy="1453547"/>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latin typeface="Times New Roman" pitchFamily="18" charset="0"/>
                <a:cs typeface="Times New Roman" pitchFamily="18" charset="0"/>
              </a:rPr>
              <a:t>Учитель-организатор </a:t>
            </a:r>
            <a:r>
              <a:rPr lang="ru-RU" dirty="0">
                <a:solidFill>
                  <a:schemeClr val="tx1"/>
                </a:solidFill>
                <a:latin typeface="Times New Roman" pitchFamily="18" charset="0"/>
                <a:cs typeface="Times New Roman" pitchFamily="18" charset="0"/>
              </a:rPr>
              <a:t>учебной деятельности. Дифференциация требований. Групповая и индивидуальная </a:t>
            </a:r>
            <a:r>
              <a:rPr lang="ru-RU" dirty="0" smtClean="0">
                <a:solidFill>
                  <a:schemeClr val="tx1"/>
                </a:solidFill>
                <a:latin typeface="Times New Roman" pitchFamily="18" charset="0"/>
                <a:cs typeface="Times New Roman" pitchFamily="18" charset="0"/>
              </a:rPr>
              <a:t>работа</a:t>
            </a:r>
            <a:endParaRPr lang="ru-RU" dirty="0">
              <a:solidFill>
                <a:schemeClr val="tx1"/>
              </a:solidFill>
              <a:latin typeface="Times New Roman" pitchFamily="18" charset="0"/>
              <a:cs typeface="Times New Roman" pitchFamily="18" charset="0"/>
            </a:endParaRPr>
          </a:p>
        </p:txBody>
      </p:sp>
      <p:sp>
        <p:nvSpPr>
          <p:cNvPr id="16" name="Прямоугольник 15"/>
          <p:cNvSpPr/>
          <p:nvPr/>
        </p:nvSpPr>
        <p:spPr>
          <a:xfrm>
            <a:off x="2969666" y="5122032"/>
            <a:ext cx="2592287" cy="914400"/>
          </a:xfrm>
          <a:prstGeom prst="rect">
            <a:avLst/>
          </a:prstGeom>
          <a:noFill/>
          <a:ln>
            <a:solidFill>
              <a:srgbClr val="CC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latin typeface="Times New Roman" pitchFamily="18" charset="0"/>
                <a:cs typeface="Times New Roman" pitchFamily="18" charset="0"/>
              </a:rPr>
              <a:t>Репродуктивные задания на повторение и запоминание </a:t>
            </a:r>
          </a:p>
        </p:txBody>
      </p:sp>
      <p:sp>
        <p:nvSpPr>
          <p:cNvPr id="17" name="Прямоугольник 16"/>
          <p:cNvSpPr/>
          <p:nvPr/>
        </p:nvSpPr>
        <p:spPr>
          <a:xfrm>
            <a:off x="5803624" y="4939950"/>
            <a:ext cx="3020178" cy="1278565"/>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latin typeface="Times New Roman" pitchFamily="18" charset="0"/>
                <a:cs typeface="Times New Roman" pitchFamily="18" charset="0"/>
              </a:rPr>
              <a:t>Продуктивные задания на формирование УУД, на применение знаний, интеграцию, перенос </a:t>
            </a:r>
            <a:r>
              <a:rPr lang="ru-RU" dirty="0" smtClean="0">
                <a:solidFill>
                  <a:schemeClr val="tx1"/>
                </a:solidFill>
                <a:latin typeface="Times New Roman" pitchFamily="18" charset="0"/>
                <a:cs typeface="Times New Roman" pitchFamily="18" charset="0"/>
              </a:rPr>
              <a:t>знаний</a:t>
            </a:r>
            <a:endParaRPr lang="ru-RU" dirty="0">
              <a:solidFill>
                <a:schemeClr val="tx1"/>
              </a:solidFill>
            </a:endParaRPr>
          </a:p>
        </p:txBody>
      </p:sp>
      <p:sp>
        <p:nvSpPr>
          <p:cNvPr id="2" name="Стрелка вниз 1"/>
          <p:cNvSpPr/>
          <p:nvPr/>
        </p:nvSpPr>
        <p:spPr>
          <a:xfrm>
            <a:off x="4041652" y="1543584"/>
            <a:ext cx="484632" cy="489204"/>
          </a:xfrm>
          <a:prstGeom prst="downArrow">
            <a:avLst/>
          </a:prstGeom>
          <a:noFill/>
          <a:ln>
            <a:solidFill>
              <a:srgbClr val="CC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Стрелка вниз 17"/>
          <p:cNvSpPr/>
          <p:nvPr/>
        </p:nvSpPr>
        <p:spPr>
          <a:xfrm>
            <a:off x="7071397" y="1535088"/>
            <a:ext cx="484632" cy="489204"/>
          </a:xfrm>
          <a:prstGeom prst="downArrow">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ятиугольник 8"/>
          <p:cNvSpPr/>
          <p:nvPr/>
        </p:nvSpPr>
        <p:spPr>
          <a:xfrm>
            <a:off x="539552" y="620688"/>
            <a:ext cx="2232248" cy="914400"/>
          </a:xfrm>
          <a:prstGeom prst="homePlate">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u-RU" dirty="0">
                <a:ln>
                  <a:solidFill>
                    <a:srgbClr val="1F497D">
                      <a:lumMod val="75000"/>
                    </a:srgbClr>
                  </a:solidFill>
                </a:ln>
                <a:solidFill>
                  <a:prstClr val="black"/>
                </a:solidFill>
                <a:latin typeface="Times New Roman" pitchFamily="18" charset="0"/>
                <a:cs typeface="Times New Roman" pitchFamily="18" charset="0"/>
              </a:rPr>
              <a:t>Системно - деятельностный подход</a:t>
            </a:r>
          </a:p>
        </p:txBody>
      </p:sp>
    </p:spTree>
    <p:extLst>
      <p:ext uri="{BB962C8B-B14F-4D97-AF65-F5344CB8AC3E}">
        <p14:creationId xmlns:p14="http://schemas.microsoft.com/office/powerpoint/2010/main" val="122784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707678"/>
          </a:xfrm>
        </p:spPr>
        <p:txBody>
          <a:bodyPr>
            <a:normAutofit/>
          </a:bodyPr>
          <a:lstStyle/>
          <a:p>
            <a:pPr algn="ctr"/>
            <a:r>
              <a:rPr lang="ru-RU" b="0" i="1" dirty="0" smtClean="0">
                <a:effectLst>
                  <a:outerShdw blurRad="38100" dist="38100" dir="2700000" algn="tl">
                    <a:srgbClr val="000000">
                      <a:alpha val="43137"/>
                    </a:srgbClr>
                  </a:outerShdw>
                </a:effectLst>
                <a:latin typeface="Times New Roman" pitchFamily="18" charset="0"/>
                <a:cs typeface="Times New Roman" pitchFamily="18" charset="0"/>
              </a:rPr>
              <a:t>Воспитание личным примером</a:t>
            </a:r>
            <a:endParaRPr lang="ru-RU" b="0" i="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Объект 4"/>
          <p:cNvSpPr>
            <a:spLocks noGrp="1"/>
          </p:cNvSpPr>
          <p:nvPr>
            <p:ph idx="1"/>
          </p:nvPr>
        </p:nvSpPr>
        <p:spPr>
          <a:xfrm>
            <a:off x="3779912" y="273050"/>
            <a:ext cx="4906888" cy="5853113"/>
          </a:xfrm>
        </p:spPr>
        <p:txBody>
          <a:bodyPr>
            <a:normAutofit fontScale="92500" lnSpcReduction="10000"/>
          </a:bodyPr>
          <a:lstStyle/>
          <a:p>
            <a:pPr marL="0" indent="0" algn="ctr">
              <a:buNone/>
            </a:pPr>
            <a:r>
              <a:rPr lang="ru-RU" sz="2400" dirty="0" smtClean="0">
                <a:latin typeface="Times New Roman" pitchFamily="18" charset="0"/>
                <a:cs typeface="Times New Roman" pitchFamily="18" charset="0"/>
              </a:rPr>
              <a:t>Главные аспекты воспитания</a:t>
            </a:r>
          </a:p>
          <a:p>
            <a:pPr marL="0" indent="0" algn="ctr">
              <a:buNone/>
            </a:pPr>
            <a:endParaRPr lang="ru-RU" sz="2400" dirty="0" smtClean="0">
              <a:latin typeface="Times New Roman" pitchFamily="18" charset="0"/>
              <a:cs typeface="Times New Roman" pitchFamily="18" charset="0"/>
            </a:endParaRPr>
          </a:p>
          <a:p>
            <a:pPr algn="just">
              <a:buAutoNum type="arabicPeriod"/>
            </a:pPr>
            <a:r>
              <a:rPr lang="ru-RU" sz="1800" dirty="0" smtClean="0">
                <a:latin typeface="Times New Roman" pitchFamily="18" charset="0"/>
                <a:cs typeface="Times New Roman" pitchFamily="18" charset="0"/>
              </a:rPr>
              <a:t>Индивидуальный подход</a:t>
            </a:r>
          </a:p>
          <a:p>
            <a:pPr algn="just">
              <a:buFont typeface="Arial" pitchFamily="34" charset="0"/>
              <a:buAutoNum type="arabicPeriod"/>
            </a:pPr>
            <a:r>
              <a:rPr lang="ru-RU" sz="1800" dirty="0">
                <a:latin typeface="Times New Roman" pitchFamily="18" charset="0"/>
                <a:cs typeface="Times New Roman" pitchFamily="18" charset="0"/>
              </a:rPr>
              <a:t>Дисциплина и требовательность </a:t>
            </a:r>
          </a:p>
          <a:p>
            <a:pPr algn="just">
              <a:buFont typeface="Arial" pitchFamily="34" charset="0"/>
              <a:buAutoNum type="arabicPeriod"/>
            </a:pPr>
            <a:r>
              <a:rPr lang="ru-RU" sz="1800" dirty="0">
                <a:latin typeface="Times New Roman" pitchFamily="18" charset="0"/>
                <a:cs typeface="Times New Roman" pitchFamily="18" charset="0"/>
              </a:rPr>
              <a:t>Наличие устоявшихся традиций</a:t>
            </a:r>
          </a:p>
          <a:p>
            <a:pPr algn="just">
              <a:buAutoNum type="arabicPeriod"/>
            </a:pPr>
            <a:r>
              <a:rPr lang="ru-RU" sz="1800" dirty="0" smtClean="0">
                <a:latin typeface="Times New Roman" pitchFamily="18" charset="0"/>
                <a:cs typeface="Times New Roman" pitchFamily="18" charset="0"/>
              </a:rPr>
              <a:t>Развитие самостоятельности</a:t>
            </a:r>
          </a:p>
          <a:p>
            <a:pPr algn="just">
              <a:buAutoNum type="arabicPeriod"/>
            </a:pPr>
            <a:r>
              <a:rPr lang="ru-RU" sz="1800" dirty="0" smtClean="0">
                <a:latin typeface="Times New Roman" pitchFamily="18" charset="0"/>
                <a:cs typeface="Times New Roman" pitchFamily="18" charset="0"/>
              </a:rPr>
              <a:t>Трудовое воспитание</a:t>
            </a:r>
          </a:p>
          <a:p>
            <a:pPr algn="just">
              <a:buAutoNum type="arabicPeriod"/>
            </a:pPr>
            <a:r>
              <a:rPr lang="ru-RU" sz="1800" dirty="0" smtClean="0">
                <a:latin typeface="Times New Roman" pitchFamily="18" charset="0"/>
                <a:cs typeface="Times New Roman" pitchFamily="18" charset="0"/>
              </a:rPr>
              <a:t>Запрет на унижения ребенка</a:t>
            </a:r>
          </a:p>
          <a:p>
            <a:pPr algn="just">
              <a:buAutoNum type="arabicPeriod"/>
            </a:pPr>
            <a:r>
              <a:rPr lang="ru-RU" sz="1800" dirty="0" smtClean="0">
                <a:latin typeface="Times New Roman" pitchFamily="18" charset="0"/>
                <a:cs typeface="Times New Roman" pitchFamily="18" charset="0"/>
              </a:rPr>
              <a:t>Профессионализм и честность педагога (без двойных стандартов)</a:t>
            </a:r>
          </a:p>
          <a:p>
            <a:pPr algn="just">
              <a:buAutoNum type="arabicPeriod"/>
            </a:pPr>
            <a:r>
              <a:rPr lang="ru-RU" sz="1800" dirty="0" smtClean="0">
                <a:latin typeface="Times New Roman" pitchFamily="18" charset="0"/>
                <a:cs typeface="Times New Roman" pitchFamily="18" charset="0"/>
              </a:rPr>
              <a:t>Профессиональное педагогическое общение с ребенком (используем позитивные установки)</a:t>
            </a:r>
          </a:p>
          <a:p>
            <a:pPr algn="just">
              <a:buAutoNum type="arabicPeriod"/>
            </a:pPr>
            <a:endParaRPr lang="ru-RU" sz="1800" dirty="0">
              <a:latin typeface="Times New Roman" pitchFamily="18" charset="0"/>
              <a:cs typeface="Times New Roman" pitchFamily="18" charset="0"/>
            </a:endParaRPr>
          </a:p>
          <a:p>
            <a:pPr algn="just">
              <a:buAutoNum type="arabicPeriod"/>
            </a:pPr>
            <a:endParaRPr lang="ru-RU" sz="1800" dirty="0" smtClean="0">
              <a:latin typeface="Times New Roman" pitchFamily="18" charset="0"/>
              <a:cs typeface="Times New Roman" pitchFamily="18" charset="0"/>
            </a:endParaRPr>
          </a:p>
          <a:p>
            <a:pPr marL="0" indent="0" algn="ctr">
              <a:buNone/>
            </a:pPr>
            <a:r>
              <a:rPr lang="ru-RU" sz="1800" dirty="0" smtClean="0">
                <a:latin typeface="Times New Roman" pitchFamily="18" charset="0"/>
                <a:cs typeface="Times New Roman" pitchFamily="18" charset="0"/>
              </a:rPr>
              <a:t>Ошибки</a:t>
            </a:r>
          </a:p>
          <a:p>
            <a:pPr marL="0" indent="0">
              <a:buNone/>
            </a:pPr>
            <a:r>
              <a:rPr lang="ru-RU" sz="1800" dirty="0" smtClean="0">
                <a:latin typeface="Times New Roman" pitchFamily="18" charset="0"/>
                <a:cs typeface="Times New Roman" pitchFamily="18" charset="0"/>
              </a:rPr>
              <a:t>Мелочная опека (опора на лучшие качества ребенка, не опускаемся до мелочной опеки)</a:t>
            </a:r>
          </a:p>
          <a:p>
            <a:pPr marL="0" indent="0">
              <a:buNone/>
            </a:pPr>
            <a:r>
              <a:rPr lang="ru-RU" sz="1800" dirty="0" smtClean="0">
                <a:latin typeface="Times New Roman" pitchFamily="18" charset="0"/>
                <a:cs typeface="Times New Roman" pitchFamily="18" charset="0"/>
              </a:rPr>
              <a:t>Трафаретное применение одного и того же приема (отсутствие учета индивидуальных особенностей)</a:t>
            </a:r>
          </a:p>
          <a:p>
            <a:pPr marL="0" indent="0">
              <a:buNone/>
            </a:pPr>
            <a:r>
              <a:rPr lang="ru-RU" sz="1800" dirty="0" smtClean="0">
                <a:latin typeface="Times New Roman" pitchFamily="18" charset="0"/>
                <a:cs typeface="Times New Roman" pitchFamily="18" charset="0"/>
              </a:rPr>
              <a:t>Раздражительность, крикливость и грубые окрики</a:t>
            </a:r>
            <a:endParaRPr lang="ru-RU" sz="1800" dirty="0">
              <a:latin typeface="Times New Roman" pitchFamily="18" charset="0"/>
              <a:cs typeface="Times New Roman" pitchFamily="18" charset="0"/>
            </a:endParaRPr>
          </a:p>
        </p:txBody>
      </p:sp>
      <p:sp>
        <p:nvSpPr>
          <p:cNvPr id="6" name="Текст 5"/>
          <p:cNvSpPr>
            <a:spLocks noGrp="1"/>
          </p:cNvSpPr>
          <p:nvPr>
            <p:ph type="body" sz="half" idx="2"/>
          </p:nvPr>
        </p:nvSpPr>
        <p:spPr>
          <a:xfrm>
            <a:off x="467544" y="1124744"/>
            <a:ext cx="3168352" cy="5184576"/>
          </a:xfrm>
          <a:solidFill>
            <a:schemeClr val="accent3">
              <a:lumMod val="20000"/>
              <a:lumOff val="80000"/>
            </a:schemeClr>
          </a:solidFill>
        </p:spPr>
        <p:txBody>
          <a:bodyPr>
            <a:normAutofit lnSpcReduction="10000"/>
          </a:bodyPr>
          <a:lstStyle/>
          <a:p>
            <a:pPr algn="just"/>
            <a:r>
              <a:rPr lang="ru-RU" dirty="0">
                <a:latin typeface="Times New Roman" pitchFamily="18" charset="0"/>
                <a:cs typeface="Times New Roman" pitchFamily="18" charset="0"/>
              </a:rPr>
              <a:t>«Мы должны быть для детей примером богатства духовной жизни, лишь при этом условии мы имеем право воспитывать».</a:t>
            </a:r>
          </a:p>
          <a:p>
            <a:pPr algn="r"/>
            <a:r>
              <a:rPr lang="ru-RU" dirty="0" smtClean="0">
                <a:latin typeface="Times New Roman" pitchFamily="18" charset="0"/>
                <a:cs typeface="Times New Roman" pitchFamily="18" charset="0"/>
              </a:rPr>
              <a:t>В.А. Сухомлинский</a:t>
            </a:r>
          </a:p>
          <a:p>
            <a:pPr algn="just"/>
            <a:r>
              <a:rPr lang="ru-RU" dirty="0" smtClean="0">
                <a:latin typeface="Times New Roman" pitchFamily="18" charset="0"/>
                <a:cs typeface="Times New Roman" pitchFamily="18" charset="0"/>
              </a:rPr>
              <a:t>«</a:t>
            </a:r>
            <a:r>
              <a:rPr lang="ru-RU" dirty="0">
                <a:latin typeface="Times New Roman" pitchFamily="18" charset="0"/>
                <a:cs typeface="Times New Roman" pitchFamily="18" charset="0"/>
              </a:rPr>
              <a:t>Воспитание представляется сложным и трудным до тех пор, пока мы хотим, не воспитывая себя, воспитать своих детей или кого бы то ни было. Если же поймем, что воспитывать других мы можем только через себя, воспитывая себя, то упраздняется вопрос о воспитании и остается один вопрос жизни: как надо самому жить». </a:t>
            </a:r>
          </a:p>
          <a:p>
            <a:pPr algn="r"/>
            <a:r>
              <a:rPr lang="ru-RU" dirty="0">
                <a:latin typeface="Times New Roman" pitchFamily="18" charset="0"/>
                <a:cs typeface="Times New Roman" pitchFamily="18" charset="0"/>
              </a:rPr>
              <a:t>Л.Н. </a:t>
            </a:r>
            <a:r>
              <a:rPr lang="ru-RU" dirty="0" smtClean="0">
                <a:latin typeface="Times New Roman" pitchFamily="18" charset="0"/>
                <a:cs typeface="Times New Roman" pitchFamily="18" charset="0"/>
              </a:rPr>
              <a:t>Толстой</a:t>
            </a:r>
          </a:p>
          <a:p>
            <a:pPr algn="just"/>
            <a:r>
              <a:rPr lang="ru-RU" dirty="0" smtClean="0">
                <a:latin typeface="Times New Roman" pitchFamily="18" charset="0"/>
                <a:cs typeface="Times New Roman" pitchFamily="18" charset="0"/>
              </a:rPr>
              <a:t>«Сущность моего педагогического опыта - как можно больше требования к человеку и как можно больше уважения к нему».</a:t>
            </a:r>
          </a:p>
          <a:p>
            <a:pPr algn="r"/>
            <a:r>
              <a:rPr lang="ru-RU" dirty="0" smtClean="0">
                <a:latin typeface="Times New Roman" pitchFamily="18" charset="0"/>
                <a:cs typeface="Times New Roman" pitchFamily="18" charset="0"/>
              </a:rPr>
              <a:t>А.С. Макаренко</a:t>
            </a:r>
          </a:p>
          <a:p>
            <a:pPr algn="just"/>
            <a:r>
              <a:rPr lang="ru-RU" dirty="0" smtClean="0">
                <a:latin typeface="Times New Roman" pitchFamily="18" charset="0"/>
                <a:cs typeface="Times New Roman" pitchFamily="18" charset="0"/>
              </a:rPr>
              <a:t>«….контроль за каждым своим шагом – вот первый и самый главный метод воспитания».</a:t>
            </a:r>
          </a:p>
          <a:p>
            <a:pPr algn="r"/>
            <a:r>
              <a:rPr lang="ru-RU" dirty="0">
                <a:latin typeface="Times New Roman" pitchFamily="18" charset="0"/>
                <a:cs typeface="Times New Roman" pitchFamily="18" charset="0"/>
              </a:rPr>
              <a:t>А.С. </a:t>
            </a:r>
            <a:r>
              <a:rPr lang="ru-RU" dirty="0" smtClean="0">
                <a:latin typeface="Times New Roman" pitchFamily="18" charset="0"/>
                <a:cs typeface="Times New Roman" pitchFamily="18" charset="0"/>
              </a:rPr>
              <a:t>Макаренко</a:t>
            </a:r>
            <a:endParaRPr lang="ru-RU" dirty="0">
              <a:latin typeface="Times New Roman" pitchFamily="18" charset="0"/>
              <a:cs typeface="Times New Roman" pitchFamily="18" charset="0"/>
            </a:endParaRPr>
          </a:p>
          <a:p>
            <a:pPr algn="r"/>
            <a:endParaRPr lang="ru-RU" dirty="0"/>
          </a:p>
        </p:txBody>
      </p:sp>
    </p:spTree>
    <p:extLst>
      <p:ext uri="{BB962C8B-B14F-4D97-AF65-F5344CB8AC3E}">
        <p14:creationId xmlns:p14="http://schemas.microsoft.com/office/powerpoint/2010/main" val="3200374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r>
              <a:rPr lang="ru-RU" sz="2800" dirty="0" smtClean="0">
                <a:effectLst>
                  <a:outerShdw blurRad="38100" dist="38100" dir="2700000" algn="tl">
                    <a:srgbClr val="000000">
                      <a:alpha val="43137"/>
                    </a:srgbClr>
                  </a:outerShdw>
                </a:effectLst>
                <a:latin typeface="Times New Roman" pitchFamily="18" charset="0"/>
                <a:cs typeface="Times New Roman" pitchFamily="18" charset="0"/>
              </a:rPr>
              <a:t>Проектирование учебного занятия</a:t>
            </a:r>
            <a:endParaRPr lang="ru-RU" sz="28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Текст 4"/>
          <p:cNvSpPr>
            <a:spLocks noGrp="1"/>
          </p:cNvSpPr>
          <p:nvPr>
            <p:ph type="body" idx="1"/>
          </p:nvPr>
        </p:nvSpPr>
        <p:spPr>
          <a:xfrm>
            <a:off x="427670" y="1052736"/>
            <a:ext cx="4040188" cy="639762"/>
          </a:xfrm>
        </p:spPr>
        <p:txBody>
          <a:bodyPr>
            <a:normAutofit fontScale="92500" lnSpcReduction="20000"/>
          </a:bodyPr>
          <a:lstStyle/>
          <a:p>
            <a:pPr algn="ctr"/>
            <a:r>
              <a:rPr lang="ru-RU" b="0" dirty="0">
                <a:effectLst>
                  <a:outerShdw blurRad="38100" dist="38100" dir="2700000" algn="tl">
                    <a:srgbClr val="000000">
                      <a:alpha val="43137"/>
                    </a:srgbClr>
                  </a:outerShdw>
                </a:effectLst>
                <a:latin typeface="Times New Roman" pitchFamily="18" charset="0"/>
                <a:cs typeface="Times New Roman" pitchFamily="18" charset="0"/>
              </a:rPr>
              <a:t>Основные проектируемые компоненты учебного занятия</a:t>
            </a:r>
          </a:p>
        </p:txBody>
      </p:sp>
      <p:sp>
        <p:nvSpPr>
          <p:cNvPr id="3" name="Объект 2"/>
          <p:cNvSpPr>
            <a:spLocks noGrp="1"/>
          </p:cNvSpPr>
          <p:nvPr>
            <p:ph sz="half" idx="2"/>
          </p:nvPr>
        </p:nvSpPr>
        <p:spPr>
          <a:xfrm>
            <a:off x="535682" y="1916832"/>
            <a:ext cx="4040188" cy="2664296"/>
          </a:xfrm>
        </p:spPr>
        <p:txBody>
          <a:bodyPr>
            <a:normAutofit lnSpcReduction="10000"/>
          </a:bodyPr>
          <a:lstStyle/>
          <a:p>
            <a:pPr marL="97200" indent="288000">
              <a:spcBef>
                <a:spcPts val="0"/>
              </a:spcBef>
              <a:spcAft>
                <a:spcPts val="600"/>
              </a:spcAft>
              <a:buFont typeface="+mj-lt"/>
              <a:buAutoNum type="arabicPeriod"/>
            </a:pPr>
            <a:r>
              <a:rPr lang="ru-RU" sz="2000" dirty="0" smtClean="0">
                <a:latin typeface="Times New Roman" pitchFamily="18" charset="0"/>
                <a:cs typeface="Times New Roman" pitchFamily="18" charset="0"/>
              </a:rPr>
              <a:t>Определение </a:t>
            </a:r>
            <a:r>
              <a:rPr lang="ru-RU" sz="2000" dirty="0">
                <a:effectLst>
                  <a:outerShdw blurRad="38100" dist="38100" dir="2700000" algn="tl">
                    <a:srgbClr val="000000">
                      <a:alpha val="43137"/>
                    </a:srgbClr>
                  </a:outerShdw>
                </a:effectLst>
                <a:latin typeface="Times New Roman" pitchFamily="18" charset="0"/>
                <a:cs typeface="Times New Roman" pitchFamily="18" charset="0"/>
              </a:rPr>
              <a:t>цели</a:t>
            </a:r>
            <a:r>
              <a:rPr lang="ru-RU" sz="2000" dirty="0">
                <a:latin typeface="Times New Roman" pitchFamily="18" charset="0"/>
                <a:cs typeface="Times New Roman" pitchFamily="18" charset="0"/>
              </a:rPr>
              <a:t>, планируемых </a:t>
            </a:r>
            <a:r>
              <a:rPr lang="ru-RU" sz="2000" dirty="0" smtClean="0">
                <a:latin typeface="Times New Roman" pitchFamily="18" charset="0"/>
                <a:cs typeface="Times New Roman" pitchFamily="18" charset="0"/>
              </a:rPr>
              <a:t>результатов </a:t>
            </a:r>
          </a:p>
          <a:p>
            <a:pPr marL="97200" indent="288000">
              <a:spcBef>
                <a:spcPts val="0"/>
              </a:spcBef>
              <a:spcAft>
                <a:spcPts val="600"/>
              </a:spcAft>
              <a:buFont typeface="+mj-lt"/>
              <a:buAutoNum type="arabicPeriod"/>
            </a:pPr>
            <a:r>
              <a:rPr lang="ru-RU" sz="2000" dirty="0" smtClean="0">
                <a:latin typeface="Times New Roman" pitchFamily="18" charset="0"/>
                <a:cs typeface="Times New Roman" pitchFamily="18" charset="0"/>
              </a:rPr>
              <a:t>Отбор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содержания</a:t>
            </a:r>
            <a:r>
              <a:rPr lang="ru-RU" sz="2000" dirty="0" smtClean="0">
                <a:latin typeface="Times New Roman" pitchFamily="18" charset="0"/>
                <a:cs typeface="Times New Roman" pitchFamily="18" charset="0"/>
              </a:rPr>
              <a:t> </a:t>
            </a:r>
          </a:p>
          <a:p>
            <a:pPr marL="97200" indent="288000">
              <a:spcBef>
                <a:spcPts val="0"/>
              </a:spcBef>
              <a:spcAft>
                <a:spcPts val="600"/>
              </a:spcAft>
              <a:buFont typeface="+mj-lt"/>
              <a:buAutoNum type="arabicPeriod"/>
            </a:pPr>
            <a:r>
              <a:rPr lang="ru-RU" sz="2000" dirty="0">
                <a:latin typeface="Times New Roman" pitchFamily="18" charset="0"/>
                <a:cs typeface="Times New Roman" pitchFamily="18" charset="0"/>
              </a:rPr>
              <a:t>П</a:t>
            </a:r>
            <a:r>
              <a:rPr lang="ru-RU" sz="2000" dirty="0" smtClean="0">
                <a:latin typeface="Times New Roman" pitchFamily="18" charset="0"/>
                <a:cs typeface="Times New Roman" pitchFamily="18" charset="0"/>
              </a:rPr>
              <a:t>роектирование </a:t>
            </a:r>
            <a:r>
              <a:rPr lang="ru-RU" sz="2000" dirty="0">
                <a:effectLst>
                  <a:outerShdw blurRad="38100" dist="38100" dir="2700000" algn="tl">
                    <a:srgbClr val="000000">
                      <a:alpha val="43137"/>
                    </a:srgbClr>
                  </a:outerShdw>
                </a:effectLst>
                <a:latin typeface="Times New Roman" pitchFamily="18" charset="0"/>
                <a:cs typeface="Times New Roman" pitchFamily="18" charset="0"/>
              </a:rPr>
              <a:t>системы </a:t>
            </a:r>
            <a:r>
              <a:rPr lang="ru-RU" sz="2000" dirty="0">
                <a:latin typeface="Times New Roman" pitchFamily="18" charset="0"/>
                <a:cs typeface="Times New Roman" pitchFamily="18" charset="0"/>
              </a:rPr>
              <a:t>учебных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задач</a:t>
            </a:r>
            <a:r>
              <a:rPr lang="ru-RU" sz="2000" dirty="0" smtClean="0">
                <a:latin typeface="Times New Roman" pitchFamily="18" charset="0"/>
                <a:cs typeface="Times New Roman" pitchFamily="18" charset="0"/>
              </a:rPr>
              <a:t> </a:t>
            </a:r>
          </a:p>
          <a:p>
            <a:pPr marL="97200" indent="288000">
              <a:spcBef>
                <a:spcPts val="0"/>
              </a:spcBef>
              <a:buFont typeface="+mj-lt"/>
              <a:buAutoNum type="arabicPeriod"/>
            </a:pPr>
            <a:r>
              <a:rPr lang="ru-RU" sz="2000" dirty="0" smtClean="0">
                <a:latin typeface="Times New Roman" pitchFamily="18" charset="0"/>
                <a:cs typeface="Times New Roman" pitchFamily="18" charset="0"/>
              </a:rPr>
              <a:t> Выбор </a:t>
            </a:r>
            <a:r>
              <a:rPr lang="ru-RU" sz="2000" dirty="0">
                <a:effectLst>
                  <a:outerShdw blurRad="38100" dist="38100" dir="2700000" algn="tl">
                    <a:srgbClr val="000000">
                      <a:alpha val="43137"/>
                    </a:srgbClr>
                  </a:outerShdw>
                </a:effectLst>
                <a:latin typeface="Times New Roman" pitchFamily="18" charset="0"/>
                <a:cs typeface="Times New Roman" pitchFamily="18" charset="0"/>
              </a:rPr>
              <a:t>форм</a:t>
            </a:r>
            <a:r>
              <a:rPr lang="ru-RU" sz="2000" dirty="0">
                <a:latin typeface="Times New Roman" pitchFamily="18" charset="0"/>
                <a:cs typeface="Times New Roman" pitchFamily="18" charset="0"/>
              </a:rPr>
              <a:t> организации </a:t>
            </a:r>
            <a:r>
              <a:rPr lang="ru-RU" sz="2000" dirty="0">
                <a:effectLst>
                  <a:outerShdw blurRad="38100" dist="38100" dir="2700000" algn="tl">
                    <a:srgbClr val="000000">
                      <a:alpha val="43137"/>
                    </a:srgbClr>
                  </a:outerShdw>
                </a:effectLst>
                <a:latin typeface="Times New Roman" pitchFamily="18" charset="0"/>
                <a:cs typeface="Times New Roman" pitchFamily="18" charset="0"/>
              </a:rPr>
              <a:t>учебной деятельности </a:t>
            </a:r>
            <a:r>
              <a:rPr lang="ru-RU" sz="2000" dirty="0">
                <a:latin typeface="Times New Roman" pitchFamily="18" charset="0"/>
                <a:cs typeface="Times New Roman" pitchFamily="18" charset="0"/>
              </a:rPr>
              <a:t>на всех этапах </a:t>
            </a:r>
            <a:r>
              <a:rPr lang="ru-RU" sz="2000" dirty="0" smtClean="0">
                <a:latin typeface="Times New Roman" pitchFamily="18" charset="0"/>
                <a:cs typeface="Times New Roman" pitchFamily="18" charset="0"/>
              </a:rPr>
              <a:t>урока</a:t>
            </a:r>
            <a:endParaRPr lang="ru-RU" sz="2000" dirty="0">
              <a:latin typeface="Times New Roman" pitchFamily="18" charset="0"/>
              <a:cs typeface="Times New Roman" pitchFamily="18" charset="0"/>
            </a:endParaRPr>
          </a:p>
        </p:txBody>
      </p:sp>
      <p:sp>
        <p:nvSpPr>
          <p:cNvPr id="6" name="Текст 5"/>
          <p:cNvSpPr>
            <a:spLocks noGrp="1"/>
          </p:cNvSpPr>
          <p:nvPr>
            <p:ph type="body" sz="quarter" idx="3"/>
          </p:nvPr>
        </p:nvSpPr>
        <p:spPr>
          <a:xfrm>
            <a:off x="4572000" y="1052736"/>
            <a:ext cx="4041775" cy="639762"/>
          </a:xfrm>
        </p:spPr>
        <p:txBody>
          <a:bodyPr>
            <a:normAutofit fontScale="92500" lnSpcReduction="20000"/>
          </a:bodyPr>
          <a:lstStyle/>
          <a:p>
            <a:pPr algn="ctr"/>
            <a:r>
              <a:rPr lang="ru-RU" b="0" dirty="0">
                <a:effectLst>
                  <a:outerShdw blurRad="38100" dist="38100" dir="2700000" algn="tl">
                    <a:srgbClr val="000000">
                      <a:alpha val="43137"/>
                    </a:srgbClr>
                  </a:outerShdw>
                </a:effectLst>
                <a:latin typeface="Times New Roman" pitchFamily="18" charset="0"/>
                <a:cs typeface="Times New Roman" pitchFamily="18" charset="0"/>
              </a:rPr>
              <a:t>На каждом этапе учебного занятия…</a:t>
            </a:r>
          </a:p>
        </p:txBody>
      </p:sp>
      <p:sp>
        <p:nvSpPr>
          <p:cNvPr id="4" name="Объект 3"/>
          <p:cNvSpPr>
            <a:spLocks noGrp="1"/>
          </p:cNvSpPr>
          <p:nvPr>
            <p:ph sz="quarter" idx="4"/>
          </p:nvPr>
        </p:nvSpPr>
        <p:spPr>
          <a:xfrm>
            <a:off x="4572000" y="1916832"/>
            <a:ext cx="4041775" cy="3951288"/>
          </a:xfrm>
        </p:spPr>
        <p:txBody>
          <a:bodyPr>
            <a:normAutofit/>
          </a:bodyPr>
          <a:lstStyle/>
          <a:p>
            <a:pPr marL="0" indent="0">
              <a:buNone/>
            </a:pPr>
            <a:r>
              <a:rPr lang="ru-RU" sz="1800" dirty="0">
                <a:effectLst>
                  <a:outerShdw blurRad="38100" dist="38100" dir="2700000" algn="tl">
                    <a:srgbClr val="000000">
                      <a:alpha val="43137"/>
                    </a:srgbClr>
                  </a:outerShdw>
                </a:effectLst>
                <a:latin typeface="Times New Roman" pitchFamily="18" charset="0"/>
                <a:cs typeface="Times New Roman" pitchFamily="18" charset="0"/>
              </a:rPr>
              <a:t>Организация разных видов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деятельности </a:t>
            </a:r>
            <a:r>
              <a:rPr lang="ru-RU" sz="1800" dirty="0" smtClean="0">
                <a:latin typeface="Times New Roman" pitchFamily="18" charset="0"/>
                <a:cs typeface="Times New Roman" pitchFamily="18" charset="0"/>
              </a:rPr>
              <a:t>обучающихся (игровая</a:t>
            </a:r>
            <a:r>
              <a:rPr lang="ru-RU" sz="1800" dirty="0">
                <a:latin typeface="Times New Roman" pitchFamily="18" charset="0"/>
                <a:cs typeface="Times New Roman" pitchFamily="18" charset="0"/>
              </a:rPr>
              <a:t>, учебная, трудовая, деятельность </a:t>
            </a:r>
            <a:r>
              <a:rPr lang="ru-RU" sz="1800" dirty="0" smtClean="0">
                <a:latin typeface="Times New Roman" pitchFamily="18" charset="0"/>
                <a:cs typeface="Times New Roman" pitchFamily="18" charset="0"/>
              </a:rPr>
              <a:t>общения)</a:t>
            </a:r>
          </a:p>
          <a:p>
            <a:pPr marL="0" indent="0">
              <a:spcBef>
                <a:spcPts val="600"/>
              </a:spcBef>
              <a:buNone/>
            </a:pPr>
            <a:r>
              <a:rPr lang="ru-RU" sz="1800" dirty="0">
                <a:effectLst>
                  <a:outerShdw blurRad="38100" dist="38100" dir="2700000" algn="tl">
                    <a:srgbClr val="000000">
                      <a:alpha val="43137"/>
                    </a:srgbClr>
                  </a:outerShdw>
                </a:effectLst>
                <a:latin typeface="Times New Roman" pitchFamily="18" charset="0"/>
                <a:cs typeface="Times New Roman" pitchFamily="18" charset="0"/>
              </a:rPr>
              <a:t>Организация разных форм учебной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деятельности</a:t>
            </a:r>
            <a:r>
              <a:rPr lang="ru-RU" sz="1800" dirty="0" smtClean="0">
                <a:latin typeface="Times New Roman" pitchFamily="18" charset="0"/>
                <a:cs typeface="Times New Roman" pitchFamily="18" charset="0"/>
              </a:rPr>
              <a:t> (фронтальная, индивидуальная, групповая)</a:t>
            </a:r>
          </a:p>
          <a:p>
            <a:pPr marL="0" indent="0">
              <a:buNone/>
            </a:pPr>
            <a:r>
              <a:rPr lang="ru-RU" sz="1800" dirty="0">
                <a:effectLst>
                  <a:outerShdw blurRad="38100" dist="38100" dir="2700000" algn="tl">
                    <a:srgbClr val="000000">
                      <a:alpha val="43137"/>
                    </a:srgbClr>
                  </a:outerShdw>
                </a:effectLst>
                <a:latin typeface="Times New Roman" pitchFamily="18" charset="0"/>
                <a:cs typeface="Times New Roman" pitchFamily="18" charset="0"/>
              </a:rPr>
              <a:t>Нацеленность на </a:t>
            </a:r>
            <a:r>
              <a:rPr lang="ru-RU" sz="1800" dirty="0">
                <a:latin typeface="Times New Roman" pitchFamily="18" charset="0"/>
                <a:cs typeface="Times New Roman" pitchFamily="18" charset="0"/>
              </a:rPr>
              <a:t>формирование планируемых </a:t>
            </a:r>
            <a:r>
              <a:rPr lang="ru-RU" sz="1800" dirty="0">
                <a:effectLst>
                  <a:outerShdw blurRad="38100" dist="38100" dir="2700000" algn="tl">
                    <a:srgbClr val="000000">
                      <a:alpha val="43137"/>
                    </a:srgbClr>
                  </a:outerShdw>
                </a:effectLst>
                <a:latin typeface="Times New Roman" pitchFamily="18" charset="0"/>
                <a:cs typeface="Times New Roman" pitchFamily="18" charset="0"/>
              </a:rPr>
              <a:t>результа</a:t>
            </a:r>
            <a:r>
              <a:rPr lang="ru-RU" sz="1800" dirty="0">
                <a:latin typeface="Times New Roman" pitchFamily="18" charset="0"/>
                <a:cs typeface="Times New Roman" pitchFamily="18" charset="0"/>
              </a:rPr>
              <a:t>тов </a:t>
            </a:r>
            <a:r>
              <a:rPr lang="ru-RU" sz="1800" dirty="0" smtClean="0">
                <a:latin typeface="Times New Roman" pitchFamily="18" charset="0"/>
                <a:cs typeface="Times New Roman" pitchFamily="18" charset="0"/>
              </a:rPr>
              <a:t>обучения</a:t>
            </a:r>
          </a:p>
          <a:p>
            <a:pPr marL="0" indent="0">
              <a:spcBef>
                <a:spcPts val="600"/>
              </a:spcBef>
              <a:buNone/>
            </a:pP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Наличие обратной связи </a:t>
            </a:r>
            <a:r>
              <a:rPr lang="ru-RU" sz="1800" dirty="0" smtClean="0">
                <a:latin typeface="Times New Roman" pitchFamily="18" charset="0"/>
                <a:cs typeface="Times New Roman" pitchFamily="18" charset="0"/>
              </a:rPr>
              <a:t>(</a:t>
            </a:r>
            <a:r>
              <a:rPr lang="ru-RU" sz="1800" dirty="0">
                <a:latin typeface="Times New Roman" pitchFamily="18" charset="0"/>
                <a:cs typeface="Times New Roman" pitchFamily="18" charset="0"/>
              </a:rPr>
              <a:t>рефлексия</a:t>
            </a:r>
            <a:r>
              <a:rPr lang="ru-RU" sz="1800" dirty="0" smtClean="0">
                <a:latin typeface="Times New Roman" pitchFamily="18" charset="0"/>
                <a:cs typeface="Times New Roman" pitchFamily="18" charset="0"/>
              </a:rPr>
              <a:t>) – устная и письменная, краткая и развернутая</a:t>
            </a:r>
            <a:endParaRPr lang="ru-RU" sz="1800" dirty="0">
              <a:latin typeface="Times New Roman" pitchFamily="18" charset="0"/>
              <a:cs typeface="Times New Roman" pitchFamily="18" charset="0"/>
            </a:endParaRPr>
          </a:p>
        </p:txBody>
      </p:sp>
      <p:sp>
        <p:nvSpPr>
          <p:cNvPr id="7" name="Прямоугольник 6"/>
          <p:cNvSpPr/>
          <p:nvPr/>
        </p:nvSpPr>
        <p:spPr>
          <a:xfrm>
            <a:off x="1115616" y="4581128"/>
            <a:ext cx="2880320" cy="12241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На всех этапах учебного занятия организуется учебная </a:t>
            </a:r>
            <a:r>
              <a:rPr lang="ru-RU" sz="20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деятельность </a:t>
            </a:r>
            <a:endParaRPr lang="ru-RU" sz="20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Прямоугольник 7"/>
          <p:cNvSpPr/>
          <p:nvPr/>
        </p:nvSpPr>
        <p:spPr>
          <a:xfrm>
            <a:off x="539552" y="4617132"/>
            <a:ext cx="576064" cy="5760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rgbClr val="C00000"/>
                </a:solidFill>
              </a:rPr>
              <a:t>!!!</a:t>
            </a:r>
            <a:endParaRPr lang="ru-RU" sz="2800" dirty="0">
              <a:solidFill>
                <a:srgbClr val="C00000"/>
              </a:solidFill>
            </a:endParaRPr>
          </a:p>
        </p:txBody>
      </p:sp>
    </p:spTree>
    <p:extLst>
      <p:ext uri="{BB962C8B-B14F-4D97-AF65-F5344CB8AC3E}">
        <p14:creationId xmlns:p14="http://schemas.microsoft.com/office/powerpoint/2010/main" val="2130949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03648" y="476672"/>
            <a:ext cx="6480972" cy="830997"/>
          </a:xfrm>
          <a:prstGeom prst="rect">
            <a:avLst/>
          </a:prstGeom>
        </p:spPr>
        <p:txBody>
          <a:bodyPr wrap="square">
            <a:spAutoFit/>
          </a:bodyPr>
          <a:lstStyle/>
          <a:p>
            <a:pPr algn="ctr"/>
            <a:r>
              <a:rPr lang="ru-RU" sz="2400" dirty="0">
                <a:effectLst>
                  <a:outerShdw blurRad="38100" dist="38100" dir="2700000" algn="tl">
                    <a:srgbClr val="000000">
                      <a:alpha val="43137"/>
                    </a:srgbClr>
                  </a:outerShdw>
                </a:effectLst>
                <a:latin typeface="Times New Roman" pitchFamily="18" charset="0"/>
                <a:cs typeface="Times New Roman" pitchFamily="18" charset="0"/>
              </a:rPr>
              <a:t>Групповая форма организации </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учебной </a:t>
            </a:r>
            <a:r>
              <a:rPr lang="ru-RU" sz="2400" dirty="0">
                <a:effectLst>
                  <a:outerShdw blurRad="38100" dist="38100" dir="2700000" algn="tl">
                    <a:srgbClr val="000000">
                      <a:alpha val="43137"/>
                    </a:srgbClr>
                  </a:outerShdw>
                </a:effectLst>
                <a:latin typeface="Times New Roman" pitchFamily="18" charset="0"/>
                <a:cs typeface="Times New Roman" pitchFamily="18" charset="0"/>
              </a:rPr>
              <a:t>деятельности</a:t>
            </a:r>
          </a:p>
        </p:txBody>
      </p:sp>
      <p:sp>
        <p:nvSpPr>
          <p:cNvPr id="3" name="Прямоугольник 2"/>
          <p:cNvSpPr/>
          <p:nvPr/>
        </p:nvSpPr>
        <p:spPr>
          <a:xfrm>
            <a:off x="4211960" y="2420888"/>
            <a:ext cx="4133760" cy="461665"/>
          </a:xfrm>
          <a:prstGeom prst="rect">
            <a:avLst/>
          </a:prstGeom>
        </p:spPr>
        <p:txBody>
          <a:bodyPr wrap="none">
            <a:spAutoFit/>
          </a:bodyPr>
          <a:lstStyle/>
          <a:p>
            <a:r>
              <a:rPr lang="ru-RU" sz="2400" dirty="0">
                <a:latin typeface="Times New Roman" pitchFamily="18" charset="0"/>
                <a:cs typeface="Times New Roman" pitchFamily="18" charset="0"/>
              </a:rPr>
              <a:t>Особенности и преимущества</a:t>
            </a:r>
          </a:p>
        </p:txBody>
      </p:sp>
      <p:sp>
        <p:nvSpPr>
          <p:cNvPr id="4" name="Прямоугольник 3"/>
          <p:cNvSpPr/>
          <p:nvPr/>
        </p:nvSpPr>
        <p:spPr>
          <a:xfrm>
            <a:off x="899592" y="3717032"/>
            <a:ext cx="7488832" cy="2246769"/>
          </a:xfrm>
          <a:prstGeom prst="rect">
            <a:avLst/>
          </a:prstGeom>
        </p:spPr>
        <p:txBody>
          <a:bodyPr wrap="square">
            <a:spAutoFit/>
          </a:bodyPr>
          <a:lstStyle/>
          <a:p>
            <a:pPr marL="342900" indent="-342900">
              <a:buFont typeface="Wingdings" pitchFamily="2" charset="2"/>
              <a:buChar char="Ø"/>
            </a:pPr>
            <a:r>
              <a:rPr lang="ru-RU" sz="2000" dirty="0">
                <a:latin typeface="Times New Roman" pitchFamily="18" charset="0"/>
                <a:cs typeface="Times New Roman" pitchFamily="18" charset="0"/>
              </a:rPr>
              <a:t>Активизация познавательной деятельности через организацию совместных действий </a:t>
            </a:r>
            <a:endParaRPr lang="ru-RU" sz="2000" dirty="0" smtClean="0">
              <a:latin typeface="Times New Roman" pitchFamily="18" charset="0"/>
              <a:cs typeface="Times New Roman" pitchFamily="18" charset="0"/>
            </a:endParaRPr>
          </a:p>
          <a:p>
            <a:pPr marL="342900" indent="-342900">
              <a:buFont typeface="Wingdings" pitchFamily="2" charset="2"/>
              <a:buChar char="Ø"/>
            </a:pPr>
            <a:r>
              <a:rPr lang="ru-RU" sz="2000" dirty="0" smtClean="0">
                <a:latin typeface="Times New Roman" pitchFamily="18" charset="0"/>
                <a:cs typeface="Times New Roman" pitchFamily="18" charset="0"/>
              </a:rPr>
              <a:t>Развитие </a:t>
            </a:r>
            <a:r>
              <a:rPr lang="ru-RU" sz="2000" dirty="0">
                <a:latin typeface="Times New Roman" pitchFamily="18" charset="0"/>
                <a:cs typeface="Times New Roman" pitchFamily="18" charset="0"/>
              </a:rPr>
              <a:t>умений организации совместной </a:t>
            </a:r>
            <a:r>
              <a:rPr lang="ru-RU" sz="2000" dirty="0" smtClean="0">
                <a:latin typeface="Times New Roman" pitchFamily="18" charset="0"/>
                <a:cs typeface="Times New Roman" pitchFamily="18" charset="0"/>
              </a:rPr>
              <a:t>деятельности</a:t>
            </a:r>
          </a:p>
          <a:p>
            <a:pPr marL="342900" indent="-342900">
              <a:buFont typeface="Wingdings" pitchFamily="2" charset="2"/>
              <a:buChar char="Ø"/>
            </a:pPr>
            <a:r>
              <a:rPr lang="ru-RU" sz="2000" dirty="0" smtClean="0">
                <a:latin typeface="Times New Roman" pitchFamily="18" charset="0"/>
                <a:cs typeface="Times New Roman" pitchFamily="18" charset="0"/>
              </a:rPr>
              <a:t>Развитие </a:t>
            </a:r>
            <a:r>
              <a:rPr lang="ru-RU" sz="2000" dirty="0">
                <a:latin typeface="Times New Roman" pitchFamily="18" charset="0"/>
                <a:cs typeface="Times New Roman" pitchFamily="18" charset="0"/>
              </a:rPr>
              <a:t>межличностных отношений </a:t>
            </a:r>
            <a:endParaRPr lang="ru-RU" sz="2000" dirty="0" smtClean="0">
              <a:latin typeface="Times New Roman" pitchFamily="18" charset="0"/>
              <a:cs typeface="Times New Roman" pitchFamily="18" charset="0"/>
            </a:endParaRPr>
          </a:p>
          <a:p>
            <a:pPr marL="342900" indent="-342900">
              <a:buFont typeface="Wingdings" pitchFamily="2" charset="2"/>
              <a:buChar char="Ø"/>
            </a:pPr>
            <a:r>
              <a:rPr lang="ru-RU" sz="2000" dirty="0" err="1" smtClean="0">
                <a:latin typeface="Times New Roman" pitchFamily="18" charset="0"/>
                <a:cs typeface="Times New Roman" pitchFamily="18" charset="0"/>
              </a:rPr>
              <a:t>Взаимообучение</a:t>
            </a:r>
            <a:r>
              <a:rPr lang="ru-RU" sz="2000" dirty="0" smtClean="0">
                <a:latin typeface="Times New Roman" pitchFamily="18" charset="0"/>
                <a:cs typeface="Times New Roman" pitchFamily="18" charset="0"/>
              </a:rPr>
              <a:t> </a:t>
            </a:r>
            <a:r>
              <a:rPr lang="ru-RU" sz="2000" dirty="0">
                <a:latin typeface="Times New Roman" pitchFamily="18" charset="0"/>
                <a:cs typeface="Times New Roman" pitchFamily="18" charset="0"/>
              </a:rPr>
              <a:t>(горизонтальное обучение) </a:t>
            </a:r>
            <a:endParaRPr lang="ru-RU" sz="2000" dirty="0" smtClean="0">
              <a:latin typeface="Times New Roman" pitchFamily="18" charset="0"/>
              <a:cs typeface="Times New Roman" pitchFamily="18" charset="0"/>
            </a:endParaRPr>
          </a:p>
          <a:p>
            <a:pPr marL="342900" indent="-342900">
              <a:buFont typeface="Wingdings" pitchFamily="2" charset="2"/>
              <a:buChar char="Ø"/>
            </a:pPr>
            <a:r>
              <a:rPr lang="ru-RU" sz="2000" dirty="0" smtClean="0">
                <a:latin typeface="Times New Roman" pitchFamily="18" charset="0"/>
                <a:cs typeface="Times New Roman" pitchFamily="18" charset="0"/>
              </a:rPr>
              <a:t>Развитие </a:t>
            </a:r>
            <a:r>
              <a:rPr lang="ru-RU" sz="2000" dirty="0">
                <a:latin typeface="Times New Roman" pitchFamily="18" charset="0"/>
                <a:cs typeface="Times New Roman" pitchFamily="18" charset="0"/>
              </a:rPr>
              <a:t>умений руководить, выполнять </a:t>
            </a:r>
            <a:r>
              <a:rPr lang="ru-RU" sz="2000" dirty="0" smtClean="0">
                <a:latin typeface="Times New Roman" pitchFamily="18" charset="0"/>
                <a:cs typeface="Times New Roman" pitchFamily="18" charset="0"/>
              </a:rPr>
              <a:t>поручения </a:t>
            </a:r>
          </a:p>
          <a:p>
            <a:pPr marL="342900" indent="-342900">
              <a:buFont typeface="Wingdings" pitchFamily="2" charset="2"/>
              <a:buChar char="Ø"/>
            </a:pPr>
            <a:r>
              <a:rPr lang="ru-RU" sz="2000" dirty="0" smtClean="0">
                <a:latin typeface="Times New Roman" pitchFamily="18" charset="0"/>
                <a:cs typeface="Times New Roman" pitchFamily="18" charset="0"/>
              </a:rPr>
              <a:t>Развитие </a:t>
            </a:r>
            <a:r>
              <a:rPr lang="ru-RU" sz="2000" dirty="0">
                <a:latin typeface="Times New Roman" pitchFamily="18" charset="0"/>
                <a:cs typeface="Times New Roman" pitchFamily="18" charset="0"/>
              </a:rPr>
              <a:t>умений рефлексии совместной деятельности</a:t>
            </a:r>
          </a:p>
        </p:txBody>
      </p:sp>
      <p:pic>
        <p:nvPicPr>
          <p:cNvPr id="5" name="Picture 2" descr="http://www.playcast.ru/uploads/2015/03/25/12819395.jpg"/>
          <p:cNvPicPr>
            <a:picLocks noChangeAspect="1" noChangeArrowheads="1"/>
          </p:cNvPicPr>
          <p:nvPr/>
        </p:nvPicPr>
        <p:blipFill>
          <a:blip r:embed="rId2" cstate="print"/>
          <a:srcRect/>
          <a:stretch>
            <a:fillRect/>
          </a:stretch>
        </p:blipFill>
        <p:spPr bwMode="auto">
          <a:xfrm>
            <a:off x="783605" y="1556792"/>
            <a:ext cx="2592288" cy="1728192"/>
          </a:xfrm>
          <a:prstGeom prst="rect">
            <a:avLst/>
          </a:prstGeom>
          <a:noFill/>
        </p:spPr>
      </p:pic>
    </p:spTree>
    <p:extLst>
      <p:ext uri="{BB962C8B-B14F-4D97-AF65-F5344CB8AC3E}">
        <p14:creationId xmlns:p14="http://schemas.microsoft.com/office/powerpoint/2010/main" val="3041964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a:bodyPr>
          <a:lstStyle/>
          <a:p>
            <a:r>
              <a:rPr lang="ru-RU" sz="3600" dirty="0" smtClean="0">
                <a:latin typeface="Times New Roman" pitchFamily="18" charset="0"/>
                <a:cs typeface="Times New Roman" pitchFamily="18" charset="0"/>
              </a:rPr>
              <a:t>Технологическая карта урока </a:t>
            </a:r>
            <a:endParaRPr lang="ru-RU" sz="3600" dirty="0">
              <a:latin typeface="Times New Roman" pitchFamily="18" charset="0"/>
              <a:cs typeface="Times New Roman" pitchFamily="18" charset="0"/>
            </a:endParaRPr>
          </a:p>
        </p:txBody>
      </p:sp>
      <p:sp>
        <p:nvSpPr>
          <p:cNvPr id="3" name="Текст 2"/>
          <p:cNvSpPr>
            <a:spLocks noGrp="1"/>
          </p:cNvSpPr>
          <p:nvPr>
            <p:ph type="body" idx="1"/>
          </p:nvPr>
        </p:nvSpPr>
        <p:spPr>
          <a:xfrm>
            <a:off x="467544" y="1196752"/>
            <a:ext cx="4040188" cy="639762"/>
          </a:xfrm>
        </p:spPr>
        <p:txBody>
          <a:bodyPr>
            <a:normAutofit fontScale="77500" lnSpcReduction="20000"/>
          </a:bodyPr>
          <a:lstStyle/>
          <a:p>
            <a:pPr algn="ctr">
              <a:lnSpc>
                <a:spcPct val="110000"/>
              </a:lnSpc>
            </a:pPr>
            <a:r>
              <a:rPr lang="ru-RU" dirty="0" smtClean="0">
                <a:latin typeface="Times New Roman" pitchFamily="18" charset="0"/>
                <a:cs typeface="Times New Roman" pitchFamily="18" charset="0"/>
              </a:rPr>
              <a:t>Планирование цели урока </a:t>
            </a:r>
            <a:r>
              <a:rPr lang="ru-RU" b="0" dirty="0" smtClean="0">
                <a:latin typeface="Times New Roman" pitchFamily="18" charset="0"/>
                <a:cs typeface="Times New Roman" pitchFamily="18" charset="0"/>
              </a:rPr>
              <a:t>(результата)</a:t>
            </a:r>
            <a:endParaRPr lang="ru-RU" b="0" dirty="0">
              <a:latin typeface="Times New Roman" pitchFamily="18" charset="0"/>
              <a:cs typeface="Times New Roman" pitchFamily="18" charset="0"/>
            </a:endParaRPr>
          </a:p>
        </p:txBody>
      </p:sp>
      <p:sp>
        <p:nvSpPr>
          <p:cNvPr id="4" name="Объект 3"/>
          <p:cNvSpPr>
            <a:spLocks noGrp="1"/>
          </p:cNvSpPr>
          <p:nvPr>
            <p:ph sz="half" idx="2"/>
          </p:nvPr>
        </p:nvSpPr>
        <p:spPr>
          <a:xfrm>
            <a:off x="467544" y="1844824"/>
            <a:ext cx="4040188" cy="3951288"/>
          </a:xfrm>
        </p:spPr>
        <p:txBody>
          <a:bodyPr/>
          <a:lstStyle/>
          <a:p>
            <a:pPr marL="90000" indent="0">
              <a:spcBef>
                <a:spcPts val="0"/>
              </a:spcBef>
              <a:spcAft>
                <a:spcPts val="600"/>
              </a:spcAft>
            </a:pPr>
            <a:r>
              <a:rPr lang="ru-RU" sz="2000" dirty="0" smtClean="0">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четкая формулировка цели </a:t>
            </a:r>
            <a:r>
              <a:rPr lang="ru-RU" sz="2000" dirty="0" smtClean="0">
                <a:latin typeface="Times New Roman" pitchFamily="18" charset="0"/>
                <a:cs typeface="Times New Roman" pitchFamily="18" charset="0"/>
              </a:rPr>
              <a:t>(результата) урока</a:t>
            </a:r>
          </a:p>
          <a:p>
            <a:pPr marL="90000" indent="0">
              <a:spcBef>
                <a:spcPts val="0"/>
              </a:spcBef>
              <a:spcAft>
                <a:spcPts val="600"/>
              </a:spcAft>
            </a:pPr>
            <a:r>
              <a:rPr lang="ru-RU" sz="2000" dirty="0" smtClean="0">
                <a:latin typeface="Times New Roman" pitchFamily="18" charset="0"/>
                <a:cs typeface="Times New Roman" pitchFamily="18" charset="0"/>
              </a:rPr>
              <a:t> </a:t>
            </a:r>
            <a:r>
              <a:rPr lang="ru-RU" sz="2000" dirty="0">
                <a:effectLst>
                  <a:outerShdw blurRad="38100" dist="38100" dir="2700000" algn="tl">
                    <a:srgbClr val="000000">
                      <a:alpha val="43137"/>
                    </a:srgbClr>
                  </a:outerShdw>
                </a:effectLst>
                <a:latin typeface="Times New Roman" pitchFamily="18" charset="0"/>
                <a:cs typeface="Times New Roman" pitchFamily="18" charset="0"/>
              </a:rPr>
              <a:t>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чет планируемых результатов </a:t>
            </a:r>
            <a:r>
              <a:rPr lang="ru-RU" sz="2000" dirty="0" smtClean="0">
                <a:latin typeface="Times New Roman" pitchFamily="18" charset="0"/>
                <a:cs typeface="Times New Roman" pitchFamily="18" charset="0"/>
              </a:rPr>
              <a:t>(примерные программы по учебным предметам)</a:t>
            </a:r>
          </a:p>
          <a:p>
            <a:pPr marL="90000" indent="0">
              <a:spcBef>
                <a:spcPts val="0"/>
              </a:spcBef>
            </a:pPr>
            <a:r>
              <a:rPr lang="ru-RU" sz="2000" dirty="0">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соответствие задачам </a:t>
            </a:r>
            <a:r>
              <a:rPr lang="ru-RU" sz="2000" dirty="0" smtClean="0">
                <a:latin typeface="Times New Roman" pitchFamily="18" charset="0"/>
                <a:cs typeface="Times New Roman" pitchFamily="18" charset="0"/>
              </a:rPr>
              <a:t>(сколько задач, столько и планируемых результатов)</a:t>
            </a:r>
          </a:p>
          <a:p>
            <a:endParaRPr lang="ru-RU" dirty="0"/>
          </a:p>
        </p:txBody>
      </p:sp>
      <p:sp>
        <p:nvSpPr>
          <p:cNvPr id="5" name="Текст 4"/>
          <p:cNvSpPr>
            <a:spLocks noGrp="1"/>
          </p:cNvSpPr>
          <p:nvPr>
            <p:ph type="body" sz="quarter" idx="3"/>
          </p:nvPr>
        </p:nvSpPr>
        <p:spPr>
          <a:xfrm>
            <a:off x="4644007" y="1268760"/>
            <a:ext cx="3456385" cy="360040"/>
          </a:xfrm>
        </p:spPr>
        <p:txBody>
          <a:bodyPr>
            <a:noAutofit/>
          </a:bodyPr>
          <a:lstStyle/>
          <a:p>
            <a:pPr algn="ctr"/>
            <a:r>
              <a:rPr lang="ru-RU" sz="2000" dirty="0" smtClean="0">
                <a:latin typeface="Times New Roman" pitchFamily="18" charset="0"/>
                <a:cs typeface="Times New Roman" pitchFamily="18" charset="0"/>
              </a:rPr>
              <a:t>Отбор содержания</a:t>
            </a:r>
            <a:endParaRPr lang="ru-RU" sz="2000" dirty="0">
              <a:latin typeface="Times New Roman" pitchFamily="18" charset="0"/>
              <a:cs typeface="Times New Roman" pitchFamily="18" charset="0"/>
            </a:endParaRPr>
          </a:p>
        </p:txBody>
      </p:sp>
      <p:sp>
        <p:nvSpPr>
          <p:cNvPr id="6" name="Объект 5"/>
          <p:cNvSpPr>
            <a:spLocks noGrp="1"/>
          </p:cNvSpPr>
          <p:nvPr>
            <p:ph sz="quarter" idx="4"/>
          </p:nvPr>
        </p:nvSpPr>
        <p:spPr>
          <a:xfrm>
            <a:off x="4572000" y="1844824"/>
            <a:ext cx="4041775" cy="3951288"/>
          </a:xfrm>
        </p:spPr>
        <p:txBody>
          <a:bodyPr>
            <a:normAutofit/>
          </a:bodyPr>
          <a:lstStyle/>
          <a:p>
            <a:pPr marL="90000" indent="0">
              <a:spcBef>
                <a:spcPts val="0"/>
              </a:spcBef>
            </a:pPr>
            <a:r>
              <a:rPr lang="ru-RU" sz="2000" dirty="0" smtClean="0">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оптимальность содержания</a:t>
            </a:r>
            <a:r>
              <a:rPr lang="ru-RU" sz="2000" dirty="0" smtClean="0">
                <a:latin typeface="Times New Roman" pitchFamily="18" charset="0"/>
                <a:cs typeface="Times New Roman" pitchFamily="18" charset="0"/>
              </a:rPr>
              <a:t>, разбивка на ряд смысловых блоков, выделение опорных знаний</a:t>
            </a:r>
          </a:p>
          <a:p>
            <a:pPr marL="90000" indent="0">
              <a:spcBef>
                <a:spcPts val="0"/>
              </a:spcBef>
              <a:spcAft>
                <a:spcPts val="600"/>
              </a:spcAft>
            </a:pPr>
            <a:r>
              <a:rPr lang="ru-RU" sz="2000" dirty="0">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выделение главного </a:t>
            </a:r>
            <a:r>
              <a:rPr lang="ru-RU" sz="2000" dirty="0" smtClean="0">
                <a:latin typeface="Times New Roman" pitchFamily="18" charset="0"/>
                <a:cs typeface="Times New Roman" pitchFamily="18" charset="0"/>
              </a:rPr>
              <a:t>материала</a:t>
            </a:r>
          </a:p>
          <a:p>
            <a:pPr marL="90000" indent="0">
              <a:spcBef>
                <a:spcPts val="0"/>
              </a:spcBef>
              <a:spcAft>
                <a:spcPts val="600"/>
              </a:spcAft>
            </a:pPr>
            <a:r>
              <a:rPr lang="ru-RU" sz="2000" dirty="0" smtClean="0">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упорядочени</a:t>
            </a:r>
            <a:r>
              <a:rPr lang="ru-RU" sz="2000" dirty="0" smtClean="0">
                <a:latin typeface="Times New Roman" pitchFamily="18" charset="0"/>
                <a:cs typeface="Times New Roman" pitchFamily="18" charset="0"/>
              </a:rPr>
              <a:t>е учебных заданий</a:t>
            </a:r>
          </a:p>
          <a:p>
            <a:pPr marL="90000" indent="0">
              <a:spcBef>
                <a:spcPts val="0"/>
              </a:spcBef>
            </a:pPr>
            <a:r>
              <a:rPr lang="ru-RU" sz="2000" dirty="0">
                <a:latin typeface="Times New Roman" pitchFamily="18" charset="0"/>
                <a:cs typeface="Times New Roman" pitchFamily="18" charset="0"/>
              </a:rPr>
              <a:t> </a:t>
            </a:r>
            <a:r>
              <a:rPr lang="ru-RU" sz="2000" dirty="0" smtClean="0">
                <a:latin typeface="Times New Roman" pitchFamily="18" charset="0"/>
                <a:cs typeface="Times New Roman" pitchFamily="18" charset="0"/>
              </a:rPr>
              <a:t>продумывание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связей с другими предметами</a:t>
            </a:r>
            <a:r>
              <a:rPr lang="ru-RU" sz="2000" dirty="0" smtClean="0">
                <a:latin typeface="Times New Roman" pitchFamily="18" charset="0"/>
                <a:cs typeface="Times New Roman" pitchFamily="18" charset="0"/>
              </a:rPr>
              <a:t>, использование их при изучении нового материала</a:t>
            </a:r>
          </a:p>
          <a:p>
            <a:pPr marL="90000" indent="0">
              <a:spcBef>
                <a:spcPts val="0"/>
              </a:spcBef>
            </a:pPr>
            <a:endParaRPr lang="ru-RU" sz="2000" dirty="0" smtClean="0">
              <a:latin typeface="Times New Roman" pitchFamily="18" charset="0"/>
              <a:cs typeface="Times New Roman" pitchFamily="18" charset="0"/>
            </a:endParaRPr>
          </a:p>
          <a:p>
            <a:pPr marL="90000" indent="0">
              <a:spcBef>
                <a:spcPts val="0"/>
              </a:spcBef>
            </a:pP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990395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a:bodyPr>
          <a:lstStyle/>
          <a:p>
            <a:r>
              <a:rPr lang="ru-RU" sz="3600" dirty="0" smtClean="0">
                <a:latin typeface="Times New Roman" pitchFamily="18" charset="0"/>
                <a:cs typeface="Times New Roman" pitchFamily="18" charset="0"/>
              </a:rPr>
              <a:t>Технологическая карта урока </a:t>
            </a:r>
            <a:endParaRPr lang="ru-RU" sz="3600" dirty="0">
              <a:latin typeface="Times New Roman" pitchFamily="18" charset="0"/>
              <a:cs typeface="Times New Roman" pitchFamily="18" charset="0"/>
            </a:endParaRPr>
          </a:p>
        </p:txBody>
      </p:sp>
      <p:sp>
        <p:nvSpPr>
          <p:cNvPr id="3" name="Текст 2"/>
          <p:cNvSpPr>
            <a:spLocks noGrp="1"/>
          </p:cNvSpPr>
          <p:nvPr>
            <p:ph type="body" idx="1"/>
          </p:nvPr>
        </p:nvSpPr>
        <p:spPr>
          <a:xfrm>
            <a:off x="467544" y="1196752"/>
            <a:ext cx="4040188" cy="432048"/>
          </a:xfrm>
        </p:spPr>
        <p:txBody>
          <a:bodyPr>
            <a:normAutofit/>
          </a:bodyPr>
          <a:lstStyle/>
          <a:p>
            <a:pPr algn="ctr">
              <a:lnSpc>
                <a:spcPct val="110000"/>
              </a:lnSpc>
            </a:pPr>
            <a:r>
              <a:rPr lang="ru-RU" sz="2000" dirty="0" smtClean="0">
                <a:latin typeface="Times New Roman" pitchFamily="18" charset="0"/>
                <a:cs typeface="Times New Roman" pitchFamily="18" charset="0"/>
              </a:rPr>
              <a:t>Выбор методов обучения</a:t>
            </a:r>
            <a:endParaRPr lang="ru-RU" sz="2000" b="0" dirty="0">
              <a:latin typeface="Times New Roman" pitchFamily="18" charset="0"/>
              <a:cs typeface="Times New Roman" pitchFamily="18" charset="0"/>
            </a:endParaRPr>
          </a:p>
        </p:txBody>
      </p:sp>
      <p:sp>
        <p:nvSpPr>
          <p:cNvPr id="4" name="Объект 3"/>
          <p:cNvSpPr>
            <a:spLocks noGrp="1"/>
          </p:cNvSpPr>
          <p:nvPr>
            <p:ph sz="half" idx="2"/>
          </p:nvPr>
        </p:nvSpPr>
        <p:spPr>
          <a:xfrm>
            <a:off x="467544" y="1844824"/>
            <a:ext cx="4040188" cy="3951288"/>
          </a:xfrm>
        </p:spPr>
        <p:txBody>
          <a:bodyPr>
            <a:normAutofit/>
          </a:bodyPr>
          <a:lstStyle/>
          <a:p>
            <a:pPr marL="90000" indent="0">
              <a:lnSpc>
                <a:spcPct val="90000"/>
              </a:lnSpc>
              <a:spcBef>
                <a:spcPts val="0"/>
              </a:spcBef>
              <a:spcAft>
                <a:spcPts val="600"/>
              </a:spcAft>
            </a:pPr>
            <a:r>
              <a:rPr lang="ru-RU" sz="2000" dirty="0" smtClean="0">
                <a:latin typeface="Times New Roman" pitchFamily="18" charset="0"/>
                <a:cs typeface="Times New Roman" pitchFamily="18" charset="0"/>
              </a:rPr>
              <a:t> выбор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метод</a:t>
            </a:r>
            <a:r>
              <a:rPr lang="ru-RU" sz="2000" dirty="0" smtClean="0">
                <a:latin typeface="Times New Roman" pitchFamily="18" charset="0"/>
                <a:cs typeface="Times New Roman" pitchFamily="18" charset="0"/>
              </a:rPr>
              <a:t>а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зависит от целей </a:t>
            </a:r>
            <a:r>
              <a:rPr lang="ru-RU" sz="2000" dirty="0" smtClean="0">
                <a:latin typeface="Times New Roman" pitchFamily="18" charset="0"/>
                <a:cs typeface="Times New Roman" pitchFamily="18" charset="0"/>
              </a:rPr>
              <a:t>и задач урока,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уровня обученности </a:t>
            </a:r>
            <a:r>
              <a:rPr lang="ru-RU" sz="2000" dirty="0" smtClean="0">
                <a:latin typeface="Times New Roman" pitchFamily="18" charset="0"/>
                <a:cs typeface="Times New Roman" pitchFamily="18" charset="0"/>
              </a:rPr>
              <a:t>школьников</a:t>
            </a:r>
          </a:p>
          <a:p>
            <a:pPr marL="90000" indent="0">
              <a:lnSpc>
                <a:spcPct val="90000"/>
              </a:lnSpc>
              <a:spcBef>
                <a:spcPts val="0"/>
              </a:spcBef>
              <a:spcAft>
                <a:spcPts val="600"/>
              </a:spcAft>
            </a:pPr>
            <a:r>
              <a:rPr lang="ru-RU" sz="2000" dirty="0" smtClean="0">
                <a:latin typeface="Times New Roman" pitchFamily="18" charset="0"/>
                <a:cs typeface="Times New Roman" pitchFamily="18" charset="0"/>
              </a:rPr>
              <a:t> </a:t>
            </a:r>
            <a:r>
              <a:rPr lang="ru-RU" sz="2000" dirty="0">
                <a:effectLst>
                  <a:outerShdw blurRad="38100" dist="38100" dir="2700000" algn="tl">
                    <a:srgbClr val="000000">
                      <a:alpha val="43137"/>
                    </a:srgbClr>
                  </a:outerShdw>
                </a:effectLst>
                <a:latin typeface="Times New Roman" pitchFamily="18" charset="0"/>
                <a:cs typeface="Times New Roman" pitchFamily="18" charset="0"/>
              </a:rPr>
              <a:t>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чет последовательности применения методов </a:t>
            </a:r>
            <a:r>
              <a:rPr lang="ru-RU" sz="2000" dirty="0" smtClean="0">
                <a:latin typeface="Times New Roman" pitchFamily="18" charset="0"/>
                <a:cs typeface="Times New Roman" pitchFamily="18" charset="0"/>
              </a:rPr>
              <a:t>(сначала словесные методы для изложения новых знаний, затем наглядные, проектные, в заключении может быть поисковая деятельность)</a:t>
            </a:r>
          </a:p>
          <a:p>
            <a:pPr marL="90000" indent="0">
              <a:lnSpc>
                <a:spcPct val="90000"/>
              </a:lnSpc>
              <a:spcBef>
                <a:spcPts val="0"/>
              </a:spcBef>
            </a:pPr>
            <a:r>
              <a:rPr lang="ru-RU" sz="2000" dirty="0">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учет </a:t>
            </a:r>
            <a:r>
              <a:rPr lang="ru-RU" sz="2000" dirty="0" smtClean="0">
                <a:latin typeface="Times New Roman" pitchFamily="18" charset="0"/>
                <a:cs typeface="Times New Roman" pitchFamily="18" charset="0"/>
              </a:rPr>
              <a:t>возрастных, физических и психологических возможностей обучающихся</a:t>
            </a:r>
          </a:p>
          <a:p>
            <a:endParaRPr lang="ru-RU" dirty="0"/>
          </a:p>
        </p:txBody>
      </p:sp>
      <p:sp>
        <p:nvSpPr>
          <p:cNvPr id="5" name="Текст 4"/>
          <p:cNvSpPr>
            <a:spLocks noGrp="1"/>
          </p:cNvSpPr>
          <p:nvPr>
            <p:ph type="body" sz="quarter" idx="3"/>
          </p:nvPr>
        </p:nvSpPr>
        <p:spPr>
          <a:xfrm>
            <a:off x="4644007" y="1268760"/>
            <a:ext cx="3456385" cy="360040"/>
          </a:xfrm>
        </p:spPr>
        <p:txBody>
          <a:bodyPr>
            <a:noAutofit/>
          </a:bodyPr>
          <a:lstStyle/>
          <a:p>
            <a:pPr algn="ctr"/>
            <a:r>
              <a:rPr lang="ru-RU" sz="2000" dirty="0" smtClean="0">
                <a:latin typeface="Times New Roman" pitchFamily="18" charset="0"/>
                <a:cs typeface="Times New Roman" pitchFamily="18" charset="0"/>
              </a:rPr>
              <a:t>Оценивание, рефлексия</a:t>
            </a:r>
            <a:endParaRPr lang="ru-RU" sz="2000" dirty="0">
              <a:latin typeface="Times New Roman" pitchFamily="18" charset="0"/>
              <a:cs typeface="Times New Roman" pitchFamily="18" charset="0"/>
            </a:endParaRPr>
          </a:p>
        </p:txBody>
      </p:sp>
      <p:sp>
        <p:nvSpPr>
          <p:cNvPr id="6" name="Объект 5"/>
          <p:cNvSpPr>
            <a:spLocks noGrp="1"/>
          </p:cNvSpPr>
          <p:nvPr>
            <p:ph sz="quarter" idx="4"/>
          </p:nvPr>
        </p:nvSpPr>
        <p:spPr>
          <a:xfrm>
            <a:off x="4572000" y="1844824"/>
            <a:ext cx="4176464" cy="4392488"/>
          </a:xfrm>
        </p:spPr>
        <p:txBody>
          <a:bodyPr>
            <a:normAutofit fontScale="85000" lnSpcReduction="20000"/>
          </a:bodyPr>
          <a:lstStyle/>
          <a:p>
            <a:pPr marL="90000" indent="0">
              <a:lnSpc>
                <a:spcPct val="110000"/>
              </a:lnSpc>
              <a:spcBef>
                <a:spcPts val="0"/>
              </a:spcBef>
              <a:spcAft>
                <a:spcPts val="600"/>
              </a:spcAft>
            </a:pP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kern="0" dirty="0" smtClean="0">
                <a:latin typeface="Times New Roman" pitchFamily="18" charset="0"/>
                <a:cs typeface="Times New Roman" pitchFamily="18" charset="0"/>
              </a:rPr>
              <a:t>определение способа </a:t>
            </a:r>
            <a:r>
              <a:rPr lang="ru-RU" sz="2200" kern="0" dirty="0" smtClean="0">
                <a:effectLst>
                  <a:outerShdw blurRad="38100" dist="38100" dir="2700000" algn="tl">
                    <a:srgbClr val="000000">
                      <a:alpha val="43137"/>
                    </a:srgbClr>
                  </a:outerShdw>
                </a:effectLst>
                <a:latin typeface="Times New Roman" pitchFamily="18" charset="0"/>
                <a:cs typeface="Times New Roman" pitchFamily="18" charset="0"/>
              </a:rPr>
              <a:t>оценки результатов </a:t>
            </a:r>
            <a:r>
              <a:rPr lang="ru-RU" sz="2200" kern="0" dirty="0" smtClean="0">
                <a:latin typeface="Times New Roman" pitchFamily="18" charset="0"/>
                <a:cs typeface="Times New Roman" pitchFamily="18" charset="0"/>
              </a:rPr>
              <a:t>и рефлексии учениками хода урока и результатов своей деятельности</a:t>
            </a:r>
          </a:p>
          <a:p>
            <a:pPr marL="90000" indent="0">
              <a:lnSpc>
                <a:spcPct val="110000"/>
              </a:lnSpc>
              <a:spcBef>
                <a:spcPts val="0"/>
              </a:spcBef>
              <a:spcAft>
                <a:spcPts val="600"/>
              </a:spcAft>
            </a:pPr>
            <a:r>
              <a:rPr lang="ru-RU" sz="2200" kern="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kern="0" dirty="0" smtClean="0">
                <a:latin typeface="Times New Roman" pitchFamily="18" charset="0"/>
                <a:cs typeface="Times New Roman" pitchFamily="18" charset="0"/>
              </a:rPr>
              <a:t>планирование</a:t>
            </a:r>
            <a:r>
              <a:rPr lang="ru-RU" sz="2200" kern="0" dirty="0" smtClean="0">
                <a:effectLst>
                  <a:outerShdw blurRad="38100" dist="38100" dir="2700000" algn="tl">
                    <a:srgbClr val="000000">
                      <a:alpha val="43137"/>
                    </a:srgbClr>
                  </a:outerShdw>
                </a:effectLst>
                <a:latin typeface="Times New Roman" pitchFamily="18" charset="0"/>
                <a:cs typeface="Times New Roman" pitchFamily="18" charset="0"/>
              </a:rPr>
              <a:t> контроля на уроке </a:t>
            </a:r>
            <a:r>
              <a:rPr lang="ru-RU" sz="2200" kern="0" dirty="0" smtClean="0">
                <a:latin typeface="Times New Roman" pitchFamily="18" charset="0"/>
                <a:cs typeface="Times New Roman" pitchFamily="18" charset="0"/>
              </a:rPr>
              <a:t>(что и как контролировать), как использовать результаты контроля</a:t>
            </a:r>
          </a:p>
          <a:p>
            <a:pPr marL="90000" indent="0">
              <a:lnSpc>
                <a:spcPct val="110000"/>
              </a:lnSpc>
              <a:spcBef>
                <a:spcPts val="0"/>
              </a:spcBef>
              <a:spcAft>
                <a:spcPts val="600"/>
              </a:spcAft>
            </a:pPr>
            <a:r>
              <a:rPr lang="ru-RU" sz="2200" kern="0" dirty="0" smtClean="0">
                <a:latin typeface="Times New Roman" pitchFamily="18" charset="0"/>
                <a:cs typeface="Times New Roman" pitchFamily="18" charset="0"/>
              </a:rPr>
              <a:t> использование</a:t>
            </a:r>
            <a:r>
              <a:rPr lang="ru-RU" sz="2200" kern="0" dirty="0" smtClean="0">
                <a:effectLst>
                  <a:outerShdw blurRad="38100" dist="38100" dir="2700000" algn="tl">
                    <a:srgbClr val="000000">
                      <a:alpha val="43137"/>
                    </a:srgbClr>
                  </a:outerShdw>
                </a:effectLst>
                <a:latin typeface="Times New Roman" pitchFamily="18" charset="0"/>
                <a:cs typeface="Times New Roman" pitchFamily="18" charset="0"/>
              </a:rPr>
              <a:t> разнообразных методов и форм </a:t>
            </a:r>
            <a:r>
              <a:rPr lang="ru-RU" sz="2200" kern="0" dirty="0" smtClean="0">
                <a:latin typeface="Times New Roman" pitchFamily="18" charset="0"/>
                <a:cs typeface="Times New Roman" pitchFamily="18" charset="0"/>
              </a:rPr>
              <a:t>оценки (устные и письменные работы, практические работы, само- и </a:t>
            </a:r>
            <a:r>
              <a:rPr lang="ru-RU" sz="2200" kern="0" dirty="0" err="1" smtClean="0">
                <a:latin typeface="Times New Roman" pitchFamily="18" charset="0"/>
                <a:cs typeface="Times New Roman" pitchFamily="18" charset="0"/>
              </a:rPr>
              <a:t>взаимооценка</a:t>
            </a:r>
            <a:r>
              <a:rPr lang="ru-RU" sz="2200" kern="0" dirty="0" smtClean="0">
                <a:latin typeface="Times New Roman" pitchFamily="18" charset="0"/>
                <a:cs typeface="Times New Roman" pitchFamily="18" charset="0"/>
              </a:rPr>
              <a:t>, учебных заданий</a:t>
            </a:r>
          </a:p>
          <a:p>
            <a:pPr marL="90000" indent="0">
              <a:lnSpc>
                <a:spcPct val="110000"/>
              </a:lnSpc>
              <a:spcBef>
                <a:spcPts val="0"/>
              </a:spcBef>
              <a:spcAft>
                <a:spcPts val="600"/>
              </a:spcAft>
            </a:pPr>
            <a:r>
              <a:rPr lang="ru-RU" sz="2200" kern="0" dirty="0">
                <a:latin typeface="Times New Roman" pitchFamily="18" charset="0"/>
                <a:cs typeface="Times New Roman" pitchFamily="18" charset="0"/>
              </a:rPr>
              <a:t> </a:t>
            </a:r>
            <a:r>
              <a:rPr lang="ru-RU" sz="2200" kern="0" dirty="0" smtClean="0">
                <a:effectLst>
                  <a:outerShdw blurRad="38100" dist="38100" dir="2700000" algn="tl">
                    <a:srgbClr val="000000">
                      <a:alpha val="43137"/>
                    </a:srgbClr>
                  </a:outerShdw>
                </a:effectLst>
                <a:latin typeface="Times New Roman" pitchFamily="18" charset="0"/>
                <a:cs typeface="Times New Roman" pitchFamily="18" charset="0"/>
              </a:rPr>
              <a:t>уровневый подход </a:t>
            </a:r>
            <a:r>
              <a:rPr lang="ru-RU" sz="2200" kern="0" dirty="0" smtClean="0">
                <a:latin typeface="Times New Roman" pitchFamily="18" charset="0"/>
                <a:cs typeface="Times New Roman" pitchFamily="18" charset="0"/>
              </a:rPr>
              <a:t>(базовый, повышенный)</a:t>
            </a:r>
            <a:r>
              <a:rPr lang="ru-RU" sz="2200" kern="0" dirty="0">
                <a:latin typeface="Times New Roman" pitchFamily="18" charset="0"/>
                <a:cs typeface="Times New Roman" pitchFamily="18" charset="0"/>
              </a:rPr>
              <a:t> в инструментарии </a:t>
            </a:r>
            <a:endParaRPr lang="ru-RU" sz="2200" kern="0" dirty="0" smtClean="0">
              <a:latin typeface="Times New Roman" pitchFamily="18" charset="0"/>
              <a:cs typeface="Times New Roman" pitchFamily="18" charset="0"/>
            </a:endParaRPr>
          </a:p>
          <a:p>
            <a:pPr marL="90000" indent="0">
              <a:lnSpc>
                <a:spcPct val="90000"/>
              </a:lnSpc>
              <a:spcBef>
                <a:spcPts val="0"/>
              </a:spcBef>
              <a:buNone/>
            </a:pPr>
            <a:endParaRPr lang="ru-RU" sz="2000" dirty="0" smtClean="0">
              <a:latin typeface="Times New Roman" pitchFamily="18" charset="0"/>
              <a:cs typeface="Times New Roman" pitchFamily="18" charset="0"/>
            </a:endParaRPr>
          </a:p>
          <a:p>
            <a:pPr marL="90000" indent="0">
              <a:spcBef>
                <a:spcPts val="0"/>
              </a:spcBef>
            </a:pP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160548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Mama\Desktop\ou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7999"/>
          </a:xfrm>
          <a:prstGeom prst="rect">
            <a:avLst/>
          </a:prstGeom>
          <a:noFill/>
          <a:extLst>
            <a:ext uri="{909E8E84-426E-40DD-AFC4-6F175D3DCCD1}">
              <a14:hiddenFill xmlns:a14="http://schemas.microsoft.com/office/drawing/2010/main">
                <a:solidFill>
                  <a:srgbClr val="FFFFFF"/>
                </a:solidFill>
              </a14:hiddenFill>
            </a:ext>
          </a:extLst>
        </p:spPr>
      </p:pic>
      <p:pic>
        <p:nvPicPr>
          <p:cNvPr id="4" name="Рисунок 2" descr="&amp;Rcy;&amp;iecy;&amp;fcy;&amp;lcy;&amp;iecy;&amp;kcy;&amp;scy;&amp;icy;&amp;yacy; - &amp;Kcy;&amp;acy;&amp;rcy;&amp;tcy;&amp;icy;&amp;ncy;&amp;kcy;&amp;acy; 8570/29"/>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87624" y="260648"/>
            <a:ext cx="7056784" cy="525658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Рисунок 2" descr="&amp;Rcy;&amp;iecy;&amp;fcy;&amp;lcy;&amp;iecy;&amp;kcy;&amp;scy;&amp;icy;&amp;yacy; - &amp;Kcy;&amp;acy;&amp;rcy;&amp;tcy;&amp;icy;&amp;ncy;&amp;kcy;&amp;acy; 8570/2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0024" y="413048"/>
            <a:ext cx="7056784" cy="525658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2676518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887</TotalTime>
  <Words>1738</Words>
  <Application>Microsoft Office PowerPoint</Application>
  <PresentationFormat>Экран (4:3)</PresentationFormat>
  <Paragraphs>223</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Урок в соответствии с ФГОС</vt:lpstr>
      <vt:lpstr>Образовательная деятельность</vt:lpstr>
      <vt:lpstr>Презентация PowerPoint</vt:lpstr>
      <vt:lpstr>Воспитание личным примером</vt:lpstr>
      <vt:lpstr>Проектирование учебного занятия</vt:lpstr>
      <vt:lpstr>Презентация PowerPoint</vt:lpstr>
      <vt:lpstr>Технологическая карта урока </vt:lpstr>
      <vt:lpstr>Технологическая карта урока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Урок в соответствии с ФГОС</dc:title>
  <dc:creator>Admin</dc:creator>
  <cp:lastModifiedBy>Admin</cp:lastModifiedBy>
  <cp:revision>143</cp:revision>
  <dcterms:created xsi:type="dcterms:W3CDTF">2025-12-23T10:05:55Z</dcterms:created>
  <dcterms:modified xsi:type="dcterms:W3CDTF">2026-01-09T10:03:04Z</dcterms:modified>
</cp:coreProperties>
</file>