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s02.rchuv.ru/rchuv25/rchuv25/chrio/sitemap/2025/e4d232d2-8724-4309-8070-7266e65a31e2/prikaz-n-1029-ot-02092025-att.pdf" TargetMode="External"/><Relationship Id="rId2" Type="http://schemas.openxmlformats.org/officeDocument/2006/relationships/hyperlink" Target="https://chrio.rchuv.ru/action/attestaciya-pedagogicheskih-rabotnikov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chrio.rchuv.ru/action/attestaciya-pedagogicheskih-rabotnikov/instrukciy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72819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Аттестация </a:t>
            </a:r>
            <a:b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педагогических </a:t>
            </a: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2025/26 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учебном </a:t>
            </a: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5013176"/>
            <a:ext cx="6400800" cy="1392560"/>
          </a:xfrm>
        </p:spPr>
        <p:txBody>
          <a:bodyPr/>
          <a:lstStyle/>
          <a:p>
            <a:pPr algn="r"/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pPr algn="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Николаева Г.В.,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т. методист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5" name="Picture 26" descr="https://avatars.mds.yandex.net/i?id=e2f6ad6f61fe53393bf18a525d9226844e2738eb-8186614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588298"/>
            <a:ext cx="432048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6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3008313" cy="1512168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ru-RU" sz="1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ЧРИО </a:t>
            </a:r>
            <a:r>
              <a:rPr lang="ru-RU" sz="1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региональный оператор проведения аттестационных </a:t>
            </a:r>
            <a:r>
              <a:rPr lang="ru-RU" sz="1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процедур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https://chrio.rchuv.ru/action/attestaciya-pedagogicheskih-rabotnikov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Аттестация по особой процедуре</a:t>
            </a:r>
          </a:p>
          <a:p>
            <a:pPr marL="0" indent="0" algn="ctr">
              <a:buNone/>
            </a:pP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Имеют право:</a:t>
            </a:r>
          </a:p>
          <a:p>
            <a:pPr marL="0">
              <a:buFont typeface="Wingdings" pitchFamily="2" charset="2"/>
              <a:buChar char="§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победители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 лауреаты всероссийских и республиканских профессиональных конкурсов в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период;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Font typeface="Wingdings" pitchFamily="2" charset="2"/>
              <a:buChar char="§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награжденные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почетными званиями, отраслевыми знаками отличия, государственными наградами и получившие иные поощрения органов государственной власти РФ и ЧР за достижения в педагогической деятельности;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Font typeface="Wingdings" pitchFamily="2" charset="2"/>
              <a:buChar char="§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имеющие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ученую степень;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Font typeface="Wingdings" pitchFamily="2" charset="2"/>
              <a:buChar char="§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получившие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денежные поощрения, выигравшие грант в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период;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buFont typeface="Wingdings" pitchFamily="2" charset="2"/>
              <a:buChar char="§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подготовившие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период победителей и призеров всероссийских, международных предметных олимпиад, конкурсов, соревнований, проводимых в соответствии с нормативными актами федеральных органов исполнительной власти),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2132856"/>
            <a:ext cx="3152329" cy="4176464"/>
          </a:xfrm>
        </p:spPr>
        <p:txBody>
          <a:bodyPr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  <a:hlinkClick r:id="rId3" tooltip="Приказ № 1029 от 02.09.2025 (аттестационная комиссия) ЭП.pdf"/>
              </a:rPr>
              <a:t>Приказ Минобразования Чувашии от 02.09.2025 №1029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3" tooltip="Приказ № 1029 от 02.09.2025 (аттестационная комиссия) ЭП.pdf"/>
              </a:rPr>
              <a:t>«Об 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3" tooltip="Приказ № 1029 от 02.09.2025 (аттестационная комиссия) ЭП.pdf"/>
              </a:rPr>
              <a:t>аттестации педагогических работников организаций, осуществляющих образовательную деятельность на территории Чувашской Республики, в 2025-2026 учебном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3" tooltip="Приказ № 1029 от 02.09.2025 (аттестационная комиссия) ЭП.pdf"/>
              </a:rPr>
              <a:t>году»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3" tooltip="Приказ № 1029 от 02.09.2025 (аттестационная комиссия) ЭП.pdf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началом работы необходимо ознакомиться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«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4"/>
              </a:rPr>
              <a:t>Инструкцией по подаче заявления посредством портала «</a:t>
            </a:r>
            <a:r>
              <a:rPr lang="ru-RU" sz="1600" u="sng" dirty="0" err="1">
                <a:latin typeface="Times New Roman" pitchFamily="18" charset="0"/>
                <a:cs typeface="Times New Roman" pitchFamily="18" charset="0"/>
                <a:hlinkClick r:id="rId4"/>
              </a:rPr>
              <a:t>Госуслуги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4"/>
              </a:rPr>
              <a:t>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Обращаем Ваше внимание, что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заявление подается один раз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43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7" y="476672"/>
            <a:ext cx="8050699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Особая процедура</a:t>
            </a:r>
          </a:p>
          <a:p>
            <a:pPr algn="ctr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течение двух-трех недель со дня подачи заявления через портал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Госуслуги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представляются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отдел аттестации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ЧРИО,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309)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следующие документы: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подтверждения квалификационной категории: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карту результативности (подпись руководителя образовательной организации и печать проставляются на каждой странице карты);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копию документа, дающего право аттестоваться по особой процедуре (заверяется руководителем образовательной организации);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справку от образовательной организации ко второму абзацу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35/36 «Порядка проведения аттестации…».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аттестации с первой квалификационной категории на высшую: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карту результативности (подпись руководителя образовательной организации и печать проставляются на каждой странице карты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портфолио;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копию документа, дающего право аттестоваться по особой процедуре (заверяется руководителем образовательной организации);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справку от образовательной организации ко второму абзацу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35/36 «Порядка проведения аттестации…».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26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6726" y="836712"/>
            <a:ext cx="74168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Стандартная процедура аттестации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Педагоги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желающие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подтвердить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квалификационную категорию (при наличии действующей категории на момент подачи заявления), и не имеющие достижений, дающих право аттестоваться по особой процедуре, в течение двух-трех недель со дня подачи заявления через портал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Госуслуги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представляют в отдел аттестации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ЧРИО,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309)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следующие документы: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карту результативности (подпись руководителя образовательной организации и печать проставляются на каждой странице карты);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справку от образовательной организации ко второму абзацу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35/36 «Порядка проведения аттестации…»;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копии наиболее значимых результатов, отражающих профессиональную деятельность педагога, согласно показателям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35/36 «Порядка проведения аттестации…» (копии заверяются руководителем образовательной организации).</a:t>
            </a:r>
          </a:p>
        </p:txBody>
      </p:sp>
    </p:spTree>
    <p:extLst>
      <p:ext uri="{BB962C8B-B14F-4D97-AF65-F5344CB8AC3E}">
        <p14:creationId xmlns:p14="http://schemas.microsoft.com/office/powerpoint/2010/main" val="320430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28343"/>
            <a:ext cx="705678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Стандартная процедура аттестации</a:t>
            </a:r>
          </a:p>
          <a:p>
            <a:endParaRPr lang="ru-RU" dirty="0" smtClean="0"/>
          </a:p>
          <a:p>
            <a:pPr>
              <a:spcAft>
                <a:spcPts val="3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Педагоги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желающие аттестоваться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впервые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(в 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 первой квалификационной категории на высшую), и педагоги, у которых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действия квалификационной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категории истек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аттестацию проходят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показом открытых занятий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(мероприятий).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3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день аттестации экспертной комиссии необходимо представить следующие документы: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карту результативности (подпись руководителя образовательной организации и печать проставляются на каждой странице карты);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справку от образовательной организации ко второму абзацу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35/36 «Порядка проведения аттестации…»;</a:t>
            </a:r>
          </a:p>
          <a:p>
            <a:pPr marL="285750" indent="-285750">
              <a:spcAft>
                <a:spcPts val="300"/>
              </a:spcAft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портфолио.</a:t>
            </a:r>
          </a:p>
        </p:txBody>
      </p:sp>
    </p:spTree>
    <p:extLst>
      <p:ext uri="{BB962C8B-B14F-4D97-AF65-F5344CB8AC3E}">
        <p14:creationId xmlns:p14="http://schemas.microsoft.com/office/powerpoint/2010/main" val="102766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936" cy="5332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РЕЗУЛЬТАТИВНОСТИ ПЕДАГОГИЧЕСКОЙ ДЕЯТЕЛЬНОСТИ ПЕДАГОГИЧЕСКИХ РАБОТНИКОВ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Aft>
                <a:spcPts val="300"/>
              </a:spcAft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профессиональной деятельности педагога за последние пять лет или с периода предыдущей аттестации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Динамика абсолютной успеваемости обучающихся (по результатам контрольных мероприятий, промежуточной и итоговой аттестации) (средние данные по всем трём критериям в процентах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По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первому классу - абсолютная успеваемость по результатам промежуточной аттестации (переведён или не переведён во 2 класс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Процент учащихся, освоивших образовательные программы по преподаваемому/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ым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предмету(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на «4» и «5» (уровень качественной успеваемости в процентах от количества учащихся, обучаемых данным преподавателем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Количество участников Всероссийской олимпиады школьников и олимпиад, входящих в федеральный перечень (суммарно за последние пять лет), количество  призеров; очное участие школьников в научно-практических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конференциях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Удовлетворенность заказчиков (родителей, законных представителей обучающихся) образовательными услугами (положительные оценки, отсутствие обоснованных жалоб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-285750">
              <a:buFont typeface="Wingdings" pitchFamily="2" charset="2"/>
              <a:buChar char="§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Разнообразие форм организации внеурочной деятельности (предметные недели, факультативы, творческие лаборатории, студии, клубы, секции, круглые столы, конференции, диспуты, школьные научные общества, поисковые и научные исследования, общественно полезные практики и т.д.)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рамках утвержденных программ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66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936" cy="5070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РЕЗУЛЬТАТИВНОСТИ ПЕДАГОГИЧЕСКОЙ ДЕЯТЕЛЬНОСТИ ПЕДАГОГИЧЕСКИХ РАБОТНИКОВ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2. Участие педагога в инновационной работе, наличие методической системы педагога, апробированной в профессиональном сообществе,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Участие педагога в инновационной работе в рамках реализации региональных и федеральных образовательных проектов и программ; наставничество молодых педагогов (при наличии приказов ОО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Наличие публикаций, отражающих методическую систему педагога: статьи, научно-методические разработки, учебно-методические пособия, методические рекомендации, монографии, УМК, учебники, авторские программы и др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Обобщение и распространение педагогического опыта в рамках профессионального сообщества: открытые уроки, мастер-классы, выступления на семинарах, научно-практических конференциях, круглых столах, курсах повышения квалификации с указанием мероприятий, в рамках которых демонстрировался данный педагогический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опыт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Участие в экспертной деятельности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0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65" y="908720"/>
            <a:ext cx="8424936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РЕЗУЛЬТАТИВНОСТИ ПЕДАГОГИЧЕСКОЙ ДЕЯТЕЛЬНОСТИ ПЕДАГОГИЧЕСКИХ РАБОТНИКОВ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Обеспечение непрерывности собственного профессионального роста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период, государственные и отраслевые награды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Повышение квалификации по преподаваемому предмету, профессиональная переподготовка, обучение в аспирантуре, защита кандидатской диссертации (наличие документа установленного образца)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Участие в обучающих семинарах,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вебинарах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преподаваемому предмету (наличие удостоверения,  свидетельства, сертификата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Участие педагога в профессиональных конкурсах, проводимых в соответствии с приказами Министерства просвещения России или Минобразования Чувашии, конкурсах на соискание грантов и денежных поощрений в соответствии с Указами Президента Российской Федерации или Главы Чувашской Республики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285750">
              <a:spcAft>
                <a:spcPts val="300"/>
              </a:spcAft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Наличие государственных и отраслевых наград, званий (независимо от года присвоения). Поощрения, награды, грамоты, благодарности муниципального, республиканского, всероссийского уровней   (в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период)</a:t>
            </a:r>
          </a:p>
        </p:txBody>
      </p:sp>
    </p:spTree>
    <p:extLst>
      <p:ext uri="{BB962C8B-B14F-4D97-AF65-F5344CB8AC3E}">
        <p14:creationId xmlns:p14="http://schemas.microsoft.com/office/powerpoint/2010/main" val="35028264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203</Words>
  <Application>Microsoft Office PowerPoint</Application>
  <PresentationFormat>Экран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Аттестация  педагогических работников  в 2025/26 учебном году</vt:lpstr>
      <vt:lpstr>ЧРИО – региональный оператор проведения аттестационных процедур  https://chrio.rchuv.ru/action/attestaciya-pedagogicheskih-rabotnikov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Аттестация педагогических работников в 2026 году</dc:title>
  <dc:creator>Admin</dc:creator>
  <cp:lastModifiedBy>Admin</cp:lastModifiedBy>
  <cp:revision>34</cp:revision>
  <dcterms:created xsi:type="dcterms:W3CDTF">2025-12-30T06:52:40Z</dcterms:created>
  <dcterms:modified xsi:type="dcterms:W3CDTF">2026-01-09T08:51:43Z</dcterms:modified>
</cp:coreProperties>
</file>